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57" r:id="rId4"/>
    <p:sldId id="266" r:id="rId5"/>
    <p:sldId id="265" r:id="rId6"/>
    <p:sldId id="271" r:id="rId7"/>
    <p:sldId id="264" r:id="rId8"/>
    <p:sldId id="268" r:id="rId9"/>
    <p:sldId id="267" r:id="rId10"/>
    <p:sldId id="258" r:id="rId11"/>
    <p:sldId id="259" r:id="rId12"/>
    <p:sldId id="260" r:id="rId13"/>
    <p:sldId id="269" r:id="rId14"/>
    <p:sldId id="275" r:id="rId15"/>
    <p:sldId id="261" r:id="rId16"/>
    <p:sldId id="270" r:id="rId17"/>
    <p:sldId id="263" r:id="rId18"/>
    <p:sldId id="272" r:id="rId19"/>
    <p:sldId id="274"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00" autoAdjust="0"/>
    <p:restoredTop sz="94660"/>
  </p:normalViewPr>
  <p:slideViewPr>
    <p:cSldViewPr>
      <p:cViewPr>
        <p:scale>
          <a:sx n="60" d="100"/>
          <a:sy n="60" d="100"/>
        </p:scale>
        <p:origin x="-1464" y="-21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21/12/2013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21/12/2013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5.jpeg"/><Relationship Id="rId4" Type="http://schemas.openxmlformats.org/officeDocument/2006/relationships/hyperlink" Target="http://www.google.com.co/url?sa=i&amp;rct=j&amp;q=&amp;esrc=s&amp;frm=1&amp;source=images&amp;cd=&amp;cad=rja&amp;docid=OeoaIgiwkkm4MM&amp;tbnid=HLLIxZcFZCYmVM:&amp;ved=0CAUQjRw&amp;url=http%3A%2F%2Fcontralaapostasia.com%2F2012%2F02%2F22%2Fla-caida-de-la-humanidad%2F&amp;ei=gEO1UortF9LrkQe3qoDwAQ&amp;bvm=bv.58187178,d.eW0&amp;psig=AFQjCNGA09pDc45aPV70ldWSwNvAwQ1jpw&amp;ust=1387697323441316"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323528" y="476672"/>
            <a:ext cx="8640960" cy="2232248"/>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smtClean="0"/>
              <a:t>¿CUÁNTOS AÑOS PERMANECIÓ ADÁN EN SANTIDAD?</a:t>
            </a:r>
            <a:endParaRPr lang="es-CO" sz="3200" b="1" dirty="0"/>
          </a:p>
        </p:txBody>
      </p:sp>
      <p:sp>
        <p:nvSpPr>
          <p:cNvPr id="5" name="AutoShape 2" descr="data:image/jpeg;base64,/9j/4AAQSkZJRgABAQAAAQABAAD/2wCEAAkGBhQSEBQUEhQVFRUUFRQVFBUUFBUUFBUVFRcVFRQUFRUXHCYeFxkjGRQVHy8gIycqLCwsFh4xNTAqNSYrLCkBCQoKDgwOGg8PGikkHxwpKSwsLCksKSksLCkpKSwpKSksLCwpKSwsKSkpKSwsKSkpLCwsKSwsLCksLCwsLCksKf/AABEIAMIBAwMBIgACEQEDEQH/xAAbAAABBQEBAAAAAAAAAAAAAAADAAIEBQYBB//EAEEQAAIBAwIDBgUBBgUCBQUAAAECAwAEERIhBTFBBhMiUWFxFDKBkbGhByMzQlJyFWLB0eGC8BYlQ1OSJKKys8P/xAAaAQADAQEBAQAAAAAAAAAAAAAAAQIDBAUG/8QAJBEBAAICAgIDAAIDAAAAAAAAAAERAiEDEgQxE0FRIiMUMmH/2gAMAwEAAhEDEQA/AMBa/wANf7V/FOYUy0PgT+1fwKNis/tmHiuFaLppFaAjMlNZakslDZaZIzLTCtSSlcMdM7QytN01LaKmFKAj4rho5SmlKADTDUjRXClAR9NOC0cJRFioNHVaeEqXHDR1gpWVq7RSKVbLbCnfCCixamMdMKVdNaChtbCixamZaYVq4NrXPhaDtTFaYVq4a2FDNuKYtVEU0rVobemG3FB2rMU0irMwChvBQFeRTcVNMVNMdB2qzSpNzNKqNs7T+Gn9q/gUWg2n8NP7V/Ao2qs2bopYpZrhNAczTTXcV2gUYVpjsBz2opFG7OdlX4jeGLV3cMSGSeQ8kQeQ5Fj6+RpwIi5QFlDciDQ2YZxnetBxI8Djjl+GluzOqN3RcDuncA46AhSQN/Whdm+yEs9nc3Rt7iQlR8N3ehVYgnvHIbxyKoxsgOcHenR9VHimlamcM7K8QuUSS3t3kSRmVGBQAlCQ2dRGkAqRk43ocnArw3Xwgt5BcYyY8AnH9WrOnR/mzj1oFI+iubZxnepd72bvo54rZ7dxPN/DUaWEgxklHUlCAOZzt1xVtwvsROl53V9az5FtJMqwvBq8DKustqKlASQRz3FApRLHT9SjmQKmcK7L30lt8WYG+HCM5kJRRpXmwVm1Fee4HSn2FtZd4WvzKItBx3ABkL5Gkb8hjVv7UioGJQRtTxKoOCwz71peMdiI0t7ObhbTSJdvpWOfT3nys2oHYY8OMeoNQIOFcNjZo+I/ErOZdAW3AOOQOo4O+rIwKJgUgF1XmQPLeiRMDyIPtWml/ZnCeMpZs8rQC1acPkBx4tIRjjBIx9QRVZJ/hpiB4e07HX4++UKAMHl65xSoTFK5loZSpXd1zuqSLRDHTClTe6pjRUHaC6UB46sHjoDrTiTiUIrTStSWjoTLTUjstCZakOKEwphHK0NhR3FCK0GpG5mlSbmaVUpr7Rv3a/2r+KLqqLav4F/tH4ouqoZjaq5mhg08GgHU4VwU8CkDa1P7PkV/8QttYjkvbbu4WY4GtRLtn2kB/wCk1mCKG4B2NG/oPQOA8DvbbhXEYr22iRVtrhoZcRtI8jI+RqDnYYXGwNWPEBODw+44fYrdRxWyLE63LRCFgpDo0esJjAG5HT0FeZT3sjjS8kjgcleR2UY5YViQPpQ4rl0BCSSIrbsqSOittjxKpAbYY3qrO2s7ScXnXgFq0bNC891eTOImK+HvZ3Chl305ZT9BW2vG1X94iqJLh+F26xoXMZkIa4MiCRSCpOpNwR0rxsOSACTgchk4HsOlF7xiwbU2oYw2o6gRyIbmKVlbZ299xSGWxhh4asTW3fSxQm4EjvCcRzJrkclV/eLjfPLAIFXNj2c+G4pduruVbhkrrFLKZHt2lYFo8knbKZ515z8XKWDmWUuOTmRy49nJ1D70hI+SSzFm+ZixLN/cc5P1o7Ds2dtwe6k4KPjI3t2soR8PIsq93cwOv8J0Rjk4AGT5j1FZ3sj2EbiN5h20wRBXl/qIzsi+rYO/QVDMjlQjO5UfKhdii+qqTgfSiwFl+ViPYkZ+1TO4TM7aztVZcSmvrcRp8KquY7NTJHgIgyWJQtpJA8uWBXOxHYSX4ie/uR8RJDJKIolZcyzoSrOWbAwDyz79BWfEzbEsxI5eI7e3lXPiWHJmHsxH+tVjl1OMuvpbyRcZ/wAQkeEAXTRapEPcvpjYqPDqbTgYUc87Va9r7dksLQXSxC9373u1RfBhs6gm3PRy2znFZJLhw2oO4b+oMwb/AOQOaY7liSxJJ5kkkk+pO5qS7S6KeFrkYqSiVKQdFMdKmGGhulAtXyLUZ1qydKiyR1RxKvdaE6mpzR0GWI+VO1QgMKC9SpBUdlpqAYUxhRmWhstMKB+Z96VJ+Z96VUtorRvAv9o/FSQah2p8K+w/FS1qUHiiLQwKeDSIUU6g95TxJSAlDakXrmaDcK0glOUUQLQUmKlPC0/TTlWkl1KMBTFWnA0kn5qRFDmoOrFTopABmnlUJs7u6etA15Oc7UaI1NmMrgUTYjlUYmiRybUiGGOlEjNBVqeBvQEjIoMq5rqJgb08KDyqk2iPFUV0wanzLioki1piAmkHSuRR5NDkXFSbFgc+dTMNMZMuLJfIVAlsVzjFTriQ0zp60otdqW5scctxUJhWh0VVX1rg7da0mKESx8nM+5pUpOZ9zSptV/bfKvsPxUlWqLbfKvsPxUlalAoauO9dFMkWkQJuxvuNtjuNveirPXoHCb2MWEPEnIM3D4ZrNUO5eZtK2jH2SRiff0rN9kOyIvElmmafQkkcX/06K8rSy7s7BtgiqdRPr9zRqT4ikLitPfdhoLWEtd3EwY3clsvcRq0ahGABkyCQzISwx6VN412VsDxWS2iN3sIl7q2iV+7dgAxLOMCMLoYnJOXPtToaY0XYzjIzzx1x50Vbmt43Za2jtVs7qaVf/NHihliRSWkMQVO8BBwMNg46+Qqm4H2FSdp4We5E8BuFZ0iQ2amEkKHdvES2AcKeRHKihSiWeiCcVoIuxFs1upF3J8U/D1v1gKLo093rYFwvLOQN87dap+yXCIruXupDdamZFUW0aOFDZ1STM+yIMe5wedSVIkt3ior3+OuM7e58q2fDv2d28mhJbt45pZ72CFVRSjtaOy6+RIXSuTvzIwRRODdnrSAvMlxLLa3HCr4s/dhZV7uSKOUopA8/DkdOdPqOrErxHHOp9rcl9SjckDA9iD+M1aS9hLdWM7XMg4eLaG4EuhTOxmZo0i0Yxq1Kd8eXvUmHsTDD8RNJcStBGltLbvbxqZXiud0lkVtgq4wxHkT6VGeOjxiIy2reIKiBWVsFyPCT/L1xt0P5o0BAADHBbOAeeKj2V2TalnAYqQXH+XUCw9s428hXLcl8uwOnbGkAbDnkHcD84rHHtMa+lc+ERlpJZsAksBpzt7UCC5zGTmoXFGQBShGD5HO4/wCMVAW43wDzxWkTpytJFOCRvn/nnUi2ds5OyZILHy86FPexwRrGAGyBqOPESeeAefPY1FtEM0sUUByXODrIGnb+ZuWNqz7zI6zawuL3HI5Xn7e9MHE1O/L0HP6VOvOyi25PevcyZJBaGIJEoGDjSxLMSDzBxWdd7cNJ3EpYJvpkXTIAM5IHJx6Df061eGcfa8+HPGLWsl5ll3Gk9W6UOWRSTpbVg+WOnPB6VVPdRnwknLAHGcgbZ8IHrk71Hkl0soQncdT+m/4reMoYrMvvXScbiqr4vfngb/Nn9KMkhbAByTsNudOMrUlNOetcec+VOePGzEZHlUZ5MUoyhaRFeAbNUe6lBO1InPMVxo6q7EaYWX5j7n80qU3zH3P5pUOle2x8C/2j8VIQ1HtvkX+0fijKalAymnUxTSZ6RLWLiyLw6W1w2uS6SfVtp0LGqYPXORmj9neMQJbTWt13wjklSdJLcgSJIg0EYJGVK7VRW8LyyLHErO7Z0qoyxwCxwPYE/So4mBpqayHjlrFZ3EUSTtJcOp0SuGhURTF4pQefe93oU7cxV5edt7N3uWjW6iNw0EzumjW8keQ8Lb7QkBOR38W1ecd9ThPRcyT0eTtxYysDcQTtovJLyLSVXD+HulYZ3Gxz7DnQ7b9oUWmN3EyyL8Zrij09w7XPesJTkglwXA3Gw1V541yBRLuJ4mCyIyMVVwrDB0sMq2D0I3FB21H/AImiFx3iq4UcK+AUeHIk7vQH5/J+tc7LdpIra3MchnQi7iucwacSogQGCUkg6PATgc81lRLXHakGwTtxCLq0mKSYt5uJysMLk/GszRhd+gYZ/TNN4L2ytY7aGCeKV1SyuLWTRpGfiJldipzyCr96yl5w+WIRtLG6CVdcRdSA67eJc8x4h9xQ0gcxtKEYxoVV3A8Ks3yqx6E9KeyttW7aWcrtavDMOHtb29ugDDv1Nu7SJId8bs5BGegrS8O7UQK0spikVEjFvAgZO7NusYRVlBPRsnYHnXkl9w6SIx61K95GkqbjJjk+RiOgOOtXNksrZyVAxtk4DZ6Y+lYclx9qiVzw6wjEskfNGAyP7wc8velb3pjG8ejLaRvvzIyRzwTnpjeoNhcsJsONJCr9QMkEefOj8fhMcqS5PdzoVwTlQ6c19CRhh9fKs+Dl6zMfrp5+PtxRnH0qe09oVYSDADtpAUczjOobdfzVQsrRyA4IO2BjnkAD35ir20tTKUbWGw2e7Ykb7aW9BzP0zVj2m4fbIqyKC0igE/O6DTtgkDCkHB59OVbZ5xM+vbDHxso45zZ26MgKmVfE24bUDgnPhYg7Hpg1I7P3JQTzKMd3AC7H+VpWiEQXqGzqx9aZaXJkIToc5OQFyd9gavZrSNOGXTZBMrRxdM4iBlHLqWOfoK55zrWUey8fDtnTF3fHJpDlpHPl4jtnGfwKiayTkkg+frSYAjbYjmPP1zSEO2SRiuqNHN3truH9n4prTvUdhKykrnTjUuQ+leeCVYA8xkbbVJ7J8GS8uRCW7sKpkYj+YbLhc758Q3qLw+0QQxZjYd3lmOpv3hZTnwg7bnmOgrd9hOFHD3GgIsiKkB22UN4jjpkhf/jXL5HNV0nxuL5OSj779mdoqsB37HBCsHLlfcH5t81kLrgptNXeeMEhVbBVh6FDnB9s8q0/HeJTK4XO43VlOzp6+2Kq/hpZsl2K741Hoejb9a4+Llzvc6ep5HicfXUbZaUAMCFPqGyOvPFFEJYZHKrjtJZiLSFkYqwbfIOCpUY223yD96BZx4h8RO/JTtjz+lejjleNvG6zjNSq0JBohfO2KdImOtRGk8/pWuMyn7Y+X5j7n80qUvzH3NKtXQvLf5V9h+KMDUa3bwr7D8UcNUoGFMkpBqa7UB6T2HjgtpeHILdZJ7u3muXuGJLQr3cuhYxyAwNJO3P1qqvuD2FtYpFMIVlaxS4WUPIbtrlxqVEGnT3RAKgZ59Kq+F/tEubaKKNEt27lHjjkkiLSrG5yY9YceDONv8oqJ/4vkMMUTw2sncokcc0kBadY4zlU16wNPTlyJ96c+jbG64VYm6Zvg4/g4+HT3UTxOwNyqmHBc7YkU61O5+eg8U4BaSWcl3HbrDr4YtwsasSkUveFA6j2++OVZm77bzuhRY7aKM281sI4YmRFjndXlZF1nDlkXc5HpTrDt7cwqiqsDolt8L3ckTMjxatQMg1jLZzuMDflREnM2upODWtrb/Fy2wm7mx4a/cOxCPcXTSiSSQb5wE5EYzVt2u+Fhknvbi1W50tZWccBJEcebVZnbHnhtI9fLNZST9o108skjpbP3scUTxvCWhIgZnifRr2dWdjnOPSnx/tCue+mldLeTvzCzxyxFou8hULHKq68h8KuTnp0pT7ESuOKcAtbeLikcMCTywSAjvXPe29pLCjLLFkHUY5HOeuAMmsXwbhRurmG3HOaRUPop3c/RAx+lXSdsZm74SJAWudaT3HdH4juZWBljVwwwuNgMbYpsXHRDfS3NrFHGp7xIUKYWNHAQMqqRh9IznzZudKZn2U03HbfhMfEI4BDcRSiO/jgzEQTBbzqkXdnmNQaNT5ZqvuUimsri3s7JQsfEoLYRhyGue6LMxlc7gkA5PMA1keEcTktopI4sASmBssCSj2795E6bjDBvPOcVeP+0S61Kwjtl0zd/iOJl1SFXR2fx76lcg/TlSnOyXg7O2zSW8lzHbki24gZltHcw6bQx92EOfnQNpOOufKsz20uIxDYXMMAg75JTJCrFlzbyIu3qVLb4Gdq4O3LIAncRRIIrmJUjUqipclDJ4Q3PwDB9TzqA3H/AIhIIDoXudUcbNlRiWQFmkffAzgkgbDO1KYiWkRjP20/ayyitlml0fxbmCOzOT4YmgS4mPPcZbTvULitqZ7F1UZZMSoBudScwPUqWH1pdt7uJxawCbvvg7dIy8ZDo0jaQ/jB3IWNRmg8B40FVVzkrg++DXDzVjlGWP09PxOuWM4TPtScAvZlZVaPUJAGDhC76G2XDKdhgnnvvVlxmaMoV7wxqSQUIcMD8sgKE7/Ku/Lf132FlNbz/uliETOS2uP934h4i2RjJyBsedK47GI69294JCW1KHhQ4PPAw3hHnjf1ojnxy96VyePyY4dMZt5Zc26hgEk1q+yH/wBRDtgOvvkbZ2rbdnuHd7w27hZSpRu8BYAbFAq4J6/u2P8A1Crsdl1XUJ4baFBt3qlW1Y6iJo9ifLJx51X8R4rBHA9vbBn1kanKhFAX+kADPWss+WctQw8TxeTDPtl6eWT8MdSdjU/s9wnvpAshCRKcuxIU+YRSQdz+K03w+rAIqTw7h8aZyW1ZPLIU588HP4963/yKjavI8WcI7YRaOeCqM9w0gGRhnbvUxn+UKoYHI+xrc9mz3VjEpcE4dsgY+Z2bLD+rzqks75eUWljy0apY3z6hpN/vVjw6yiVgNBjkkDEgNI653O/iKAnz2NYcuccke4c/ic3TliZx9/ik40skfjGSjZKtgjfOG2PLOxx61ETizyBVbURnfGMnOBgZ2zvWk4+WeXTFjwr4ojyYMCxIH9W/4qlWR2ICIF3BZcYHTJx9P0rLiyqpepzxdhXsEzIpETPpDZjkjQqqkbDwsCSPPFRHkLKmqNkONyMY8gCM5+9a51DHLd1nmCkYH/8AQb/SoF9HvzJ9O5P2zvXpRfuXz17mGfNgGIOtRjzGP+KcOAAox1o3XoT9PKjThh/UB/b/AMVDadt92+u36AVcSIecTDDN7n80q7P8ze5/NKuhotbc+FfYfijg1Hg+VfYfijZqUCA012pA02SgBM/oceeDjyxnzzXNfofLkefkfX0r1Lso00lnw0DXDFb3lus0bppiuVlmEsFxGxHibVjOD6+9P2q4bNDw24MyPH33GpXUMCupBFNhgDzUnkeuM0WcMKZPQ9Ohxvy39aRl57HbnkEYzyz5fWvXOG9pJobeKFNOiLgBuwCqsDMrfu2ORk6SNh/mND7TWs91ZXelDJcTWPBWkEa5d3MkrO5UfnoB6UzeYpbjuXkMgVkdFERV9bhhkuGxpAHkdzSjJ8jyzyOceeK9sNsrXUsc2Cn+JWCkHllLFGUHz8YWoEXaz97K5gvFntbPiMgkvUjXUAYm7pSnhZVYDocA896W7J5Qp/7608yY6Hbnty9/Ku31zOz/ABEgbvJGMqyMhVZJFYEshxg4bGccjW57fsqW0kiEf+aTw3I8zBFbxP8A/vekTFpeZHI8s8jy8/banicEZwcefT716T2c41Kp4TaDT3M3DnadSoOsGOVlyTvgaP8A7jQ7TvBGlvpP+Gf4N3jNo/dNMVyXMmMd7q6ZzR0gU86MatyDH2BOPtRI+EqRkE+xXw/c1oexE1wbK9hg72J2QzpOq5jJhjxJbSOVIGVII9Sfrqu0HFkhgNukVy0fw1sIG7uNrNDhSsisPFqJyDk865s8Zq4kpqrYq04Cgxp6+WdvpTr7s+6ZeHLDqAp39R5VOsuNLnDxLqGxXIH1I51aJxS3VgwZY2O7Ayb/AP5CvNn5L9NOLLpN4sceIHbOVZG8Q5EZGOVXdhxQwujjcsCuT5dancauLK5TxyxK/SQOgYH/ADb7j0NZmCTXFjILRsSCDkHGxweo61pXaNxT3PG8jvpc31w0j+I58gSTj2p0cG1QJAWVJMkYwDjrVrGmcHpUTqHdUyBFCNTUaOKlap4n96BFOSzZ2AyKUihIbKMuuk6HYhTqJMZyRvnOVP3FaGOGK2k2LSMvMlvCG9F8h6k1l5bfPibPt6VItLssgLHJwc5642qcoZYePxxl2oWXh0k+q5jfxFgSvVcEg/QYX71DvriRJceYByOR1dRTbW9eIBkPMYYee5AP1AqNc3LEjI+UfpqyKrD2y5I01Ng8zIuI42VQFJOASQN/Wm3UZ/mQL7NkfrUnsWmqBmJJy+w9MD/mi8clTu/qNxvyO4JHsdq9TGYjG5eDnhHeVG8JB2qLPnf2NEueJ6icAjyx/rVXczOc7nHlVfJDOYp5pP8AM3ufzSrs3zN7n80q6FLSAeEew/FFAoMB8I9h+KMDUoPWmuKcDTXNIJM3G7hoo4WnkMURBiTUQqEciuN9unl0xTuI8cuLj+PPJL4g2HbI1BdIIXkDpJG3mfOjQdlbmS2e5RUMaK7kd4ol7uM4eQRfMUBB39DTX7KXSyXEZj8dt3QlAYc5iohVP6ixYYHrVUaOOIyf+438HuOf/of+z/Z6UeHtBcoxZLiVWaMREq5BMQ+VPQDJxjcZOCKnS/s+v1lWLulZ3WRl0SKy/uv4kZYcpFyMqaLY/s34hM8qJEuYX7ty0iqpkAyURv5yAelIJPFe0UJ4dHDFLPJcyTx3Ny8uQY5I4RGFjcAasFVwRnZc55VV3XaK5mOZZ5HPdtFliP4T41x7DcHSM554GadZ9ir2S3kuEgJjjLhvENZ7skSFE/nCkHOPI4zR4+wt81sblYcwiFZ9QcZaNgTlV5kgDJHtQKRZ+Jd8bZJiVigSOD93uyx68yygHOZDqLHbfSNqm9q+MRTPDHblzBawR28JkGHbTu8hHTUcbYHy0277A30cccjRLplaNExIpOqX5MjptufKrDgv7O5muTDcBfHazzQNFMrxu8ZVQO8G2AzDP0oCgi4vKCjCRg0ad3GQd0TBGhfJcEjHrRBxmfuPh++k7jOe61HR9vL05elHfsVeJcG3dEVwglLPKiw92TgOJTtjO3nmpNl2Av5ZJI1hGuKQRSZdQFYoJFOf6CpBz/mFKiU0XGLhI3himkSKU/vEVsKx2G/UZAAOOfWrfhltd3NsITdssChmWLvMlCnysy8xGMHbO2BgVSX9vJBK8UqlJI20uueR+mxyCD7GrLhUlwBrQPpwQPDtgjmDtRaMrhAueydw0Jl8UndySpJl1woXRodAzamDamPLpQuFSpD4XgznOpmzkjII2OdON+X1qxkuJRDoJwmotpJIBY4ySBzO3WoNtZtI2Dlt98OAQOukucCp/wBvSZzpDvpY2/8ATRSW1Exgj+UKEAyAFzk8udWXZyUqmobgMVI+ikfof0qXc9ltI1GNgvm7qCTzxlRjNWFlwiRYmkWMJENADAgh3BI59Tgtn2rPmj+E26/C5f7YhPsOIiTwkfSrYKMVVWsS6g4Xc86snl3xXkZf8fUxMIsT6SxPmaf3Qfxg9OVMtsNnPLJqsS67gsmeROPbpTiLGUj8Ru9LAZ3PIf8AfShW7Hu8AbjXnp02/NQkbVMGbIDL4CeRAPix9cVZWh3kXzXI+m3+v6VcxUIib2jniAwFA+UAHbn5/wCtGhvu8LKeq4/Q1VWkq4YNnVqGPbrR7CzleQ92hbfGRyzzwT7b1pHG4ssl7whcppYkDnjUQp58wOdGuQMaV5DOw5Z88UOyhC7OpOkYO382fzzqVNbSEeFdK+ZwP0pdqyeXzY/y0p5GxUeSXzOKkz2+Dhj9hUWdFHqc9a6o25usvNp/mb3P5pV2b5m9z+aVd5rOD5R7D8UUUCH5R7D8UXNSgQGmvXQa7SD0bg1rDBw13iWDM/CrppbhpQbjvyjardYycooIHIbmpsnamCNOGTuy6ruS0kvMYOkWkfdgv1GJGVv+ivKe4Gc4GfanCIeXPnVWdvU4bye1mnSRrNY+54lcQG3cF3kEQUSOdRwza122JIO1B7BWS3CcGZJo1WzluRPCz4kMzsWRlT+bUDz6CvMRbL0A+32rSdne1Is1QpaQPOneaLl2cSL3mf5R4W0hiBnptSES2HDbmN2sb/v4lhsYLlLiMviQyHvBhY+b94XU/So9hf6Lu2UyDRFwHSRrGjvCh1LzxqJC7c9hXnUdsNtskDGTz+9F7keQ8/r505krej3HZhEHDrN5YjZq2qdlnUPPdNFIw1YOUjGgICfPHlU0BXjigPw1qTYcVh0xSKYoWkmgRBrzuTjOeu5rytbdegH2FOaAY5Cl2n0LeiycNg7qOBxb3Vzw+xjCxyTKtu7SyszqXyNfdoqkL11D6N7bX2qK8EUi6peI2YOhx8qWcB1DB+UOB9q85FmPIY9qmWtiBvjlRZW0P7Q+zjy3lzdI8ZR7hYwoYF/DBGS/lpyCPeo/Z7hCAAOJ2J8lAT0I3onDNBIBAOPOtZbSqFG4H6Ua+0zE2rp+DQaCNA1dBKx/0zTOHcKkUjSiaR0D4AHlnFTrq+hXcgN6BQSfvUE9qhj93F6ZZwPpsNqn5MI9InG/bVWUUenxpGT7B/1I/wBBVX2r4qojWMAABgQAMDbO2PrWfbtLOxOnSB10gtj6naqy+4oXGHYk554HTyArDlz+SOsOzx/657fg7cXG3Tny9DikvFV29Qf086pVyU33AwR0wdyf0qM6+LByPQjp51l8GMt58/kiV9acWVcnpnbHWq67vVkkBzgHAP8AvUSQZIjUAg9cHJoVyuDjHLp69aePBECfPzmNtPx25QwwxR4zH4s9ctgEe3p6VBTOsHyB3z1Pn6f71TwzDXyOk8/OrW2HgY+W2c8/L6VHw1p2cHmRlqYNTh2t/CQMnfJAx1rb8OeO2jMSSeElnJONROnpjnyFYzh/Z+YoJdSqGVCoz8xGM6jjwcs9edTOG8SREKyjL5OfNfb0rbHCtn8u9xVtEvGI2kx4dlLc/mbO5AoMfFYpZGyfkU+HPhOrO+PMcvrVHw64hWZ3VRlt1PPT5gZ9s0S4xI4ZW0kDBK8jzJBHuefpVdY/Gc5avSTc3YkOrYc8Gqm5nY7fr51yXTCQWbI3Cj/egz3urGOXSriHLllftgpvmPufzSrk3zH3P5pVu5llF8o9hRAaFD8o9hT81KTwa6GpgpwoIQGng0JTRBQBAacDTBThQBQa7mhg07NBHhqIlCWng0pCSkntUgTVERc0ZotsisZm2sVA4bTuOdOF439X+9ASL1rscYzSZzcpEdyOZwx6Zyce29WNreIviZQzdNWNIHoOVQhpXpvUCSfPUdajp2VxzGE3K4vuPahjGB6VTa9nPMDBAPMMTqBpmvln1/TlQnbfbbOMD/StIwiNFnnOUpkj5z13Okf5eu1QlkbGgYAO7H+bdQCmrqvhBx51wv8Afp6f7U4QgLq2zyx13604xpE7NiYKT0G2kAktg4Oxxt70e7iTShViZGyXGDsOXM896ZCuN/MfpUkKCcnnjG22RTovQMluEcgNrXA3GxI8jVjbWmhf3nyn+TPiBI2J/wC+lBhiBIHrU5Lf954iDgHn0PnSlvwzU25ayNKxRnKoBjI29ufLYU9o4oyQRqJ3HIkfWmSgE7nGOR86FFbruW+maHT2lHW07x2ZcKoOdvbG1BnlaJiBRJrjSTp2Hl61FMbvk9OtU5rv17EhfVlm3PQH80yUgUxtR9NsbelBIpxAnKa2ykvzH3NdrknM+5pVqSdHJsPYU8SVDTkKfmkSX3ld7yoea7mkE0S08TVAzTgaCpYCcV3vhVeDTgaKFLATV3varxTs0EsBOKcLgVW5paqBS9ivFxRu9XG9Z4GjR3JG1R0gStWvRvuB5etMSUjByN/qarA+58j+lFW6IbUMbcv+aqcfwk97rf8A1Nc74fXNV8lwWJJ68/8AenRzDaitUVJbS+fTemyTdaju2dwfpRLdhqy3LHIUqFCK2361Mt5MbkZAHL8VAI8W3LpUiFaVBNhZdJyNzy9K6rYoONxgbdaeyHO1FEmRR6twcY60R7kBcYz0J/5qJHqCkURZ/DjYf61LfCYgS44gMqoHWu3U+cDmTyxVXNFnrTIJtGxyfXyp0uOXdSmvIoGMe/nTBd7Y5CgO3rQmpwjKanSRNcVGzTSa6KpnM2ysnM+5pUpOZ9zSq1ug7U4HalSpB3NLNKlQRZruqlSoB2o0gxpUqDdLHzrus+dKlQRaj50tR86VKgOhz5mkHPmaVKgFrPmaWs+ZpUqRFrPma6HPma7Spm6JD5n708SHzP3pUqIAglPmfuaMszf1H7mlSoAq3Df1N9zRBcN/U33NKlSkpJrlv6m+5pjXDf1N9zSpUAMzt/UfuaG0zeZ+5pUqAXfN5n7ml3zeZ+5pUqAb3zf1H7mnCZvM/c0qVAUz8z70qVKqU//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t2.gstatic.com/images?q=tbn:ANd9GcRNhD0FVP8PUkKCeUsM18OvwHuN9Al2dOcsLIFkNO8hwyp9l_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2924944"/>
            <a:ext cx="3168352"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6233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fontScale="92500" lnSpcReduction="10000"/>
          </a:bodyPr>
          <a:lstStyle/>
          <a:p>
            <a:pPr marL="0" indent="0" algn="ctr">
              <a:buNone/>
            </a:pPr>
            <a:r>
              <a:rPr lang="es-CO" dirty="0" smtClean="0"/>
              <a:t>¿Cuántos años vivió Adán en santidad? </a:t>
            </a:r>
            <a:r>
              <a:rPr lang="es-CO" dirty="0"/>
              <a:t>E</a:t>
            </a:r>
            <a:r>
              <a:rPr lang="es-CO" dirty="0" smtClean="0"/>
              <a:t>sta es una incógnita que se encuentra escondida entre los versos de Génesis </a:t>
            </a:r>
            <a:r>
              <a:rPr lang="es-CO" dirty="0" smtClean="0"/>
              <a:t>2:7-25</a:t>
            </a:r>
            <a:endParaRPr lang="es-CO" dirty="0" smtClean="0"/>
          </a:p>
          <a:p>
            <a:pPr marL="0" indent="0" algn="ctr">
              <a:buNone/>
            </a:pPr>
            <a:endParaRPr lang="es-CO" dirty="0"/>
          </a:p>
          <a:p>
            <a:pPr marL="0" indent="0" algn="ctr">
              <a:buNone/>
            </a:pPr>
            <a:r>
              <a:rPr lang="es-CO" dirty="0" smtClean="0"/>
              <a:t>Si quizá, usted como yo nos hemos hecho esta pregunta muchas veces, la respuesta la encontramos en la vida del «</a:t>
            </a:r>
            <a:r>
              <a:rPr lang="es-CO" i="1" u="sng" dirty="0" smtClean="0"/>
              <a:t>segundo Adán</a:t>
            </a:r>
            <a:r>
              <a:rPr lang="es-CO" dirty="0" smtClean="0"/>
              <a:t>», ya que Cristo vino no solamente a morir por nosotros, si no también a responder muchas preguntas como esta: </a:t>
            </a:r>
            <a:r>
              <a:rPr lang="es-CO" b="1" i="1" dirty="0" smtClean="0">
                <a:solidFill>
                  <a:srgbClr val="FF0000"/>
                </a:solidFill>
              </a:rPr>
              <a:t>¿Cuantos años vivió Adán en santidad?</a:t>
            </a:r>
          </a:p>
          <a:p>
            <a:pPr marL="0" indent="0" algn="ctr">
              <a:buNone/>
            </a:pPr>
            <a:endParaRPr lang="es-CO" dirty="0"/>
          </a:p>
          <a:p>
            <a:pPr marL="0" indent="0" algn="ctr">
              <a:buNone/>
            </a:pPr>
            <a:r>
              <a:rPr lang="es-CO" dirty="0" smtClean="0"/>
              <a:t>Pues bien, acompáñeme y juntos vamos a descubrirlo. </a:t>
            </a:r>
            <a:endParaRPr lang="es-CO" dirty="0"/>
          </a:p>
        </p:txBody>
      </p:sp>
    </p:spTree>
    <p:extLst>
      <p:ext uri="{BB962C8B-B14F-4D97-AF65-F5344CB8AC3E}">
        <p14:creationId xmlns:p14="http://schemas.microsoft.com/office/powerpoint/2010/main" val="61515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10952" y="260648"/>
            <a:ext cx="8229600" cy="1296144"/>
          </a:xfrm>
        </p:spPr>
        <p:txBody>
          <a:bodyPr>
            <a:noAutofit/>
          </a:bodyPr>
          <a:lstStyle/>
          <a:p>
            <a:pPr marL="0" indent="0" algn="ctr">
              <a:buNone/>
            </a:pPr>
            <a:r>
              <a:rPr lang="es-CO" sz="3600" dirty="0"/>
              <a:t>La Palabra de Dios</a:t>
            </a:r>
            <a:r>
              <a:rPr lang="es-CO" sz="3600" dirty="0" smtClean="0"/>
              <a:t>, </a:t>
            </a:r>
            <a:r>
              <a:rPr lang="es-CO" sz="3600" dirty="0"/>
              <a:t>nos dice como llegamos a existir y quién nos creó</a:t>
            </a:r>
            <a:r>
              <a:rPr lang="es-CO" sz="3600" dirty="0" smtClean="0"/>
              <a:t>.</a:t>
            </a:r>
            <a:endParaRPr lang="es-CO" sz="3600" dirty="0"/>
          </a:p>
        </p:txBody>
      </p:sp>
      <p:sp>
        <p:nvSpPr>
          <p:cNvPr id="2" name="1 Rectángulo"/>
          <p:cNvSpPr/>
          <p:nvPr/>
        </p:nvSpPr>
        <p:spPr>
          <a:xfrm>
            <a:off x="323528" y="1768759"/>
            <a:ext cx="5760640" cy="3539430"/>
          </a:xfrm>
          <a:prstGeom prst="rect">
            <a:avLst/>
          </a:prstGeom>
        </p:spPr>
        <p:txBody>
          <a:bodyPr wrap="square">
            <a:spAutoFit/>
          </a:bodyPr>
          <a:lstStyle/>
          <a:p>
            <a:r>
              <a:rPr lang="es-CO" sz="2800" dirty="0">
                <a:solidFill>
                  <a:srgbClr val="FF0000"/>
                </a:solidFill>
              </a:rPr>
              <a:t>Gén.1:26,27</a:t>
            </a:r>
            <a:r>
              <a:rPr lang="es-CO" sz="2800" dirty="0"/>
              <a:t>. Entonces dijo Dios: "Hagamos al hombre a nuestra imagen, conforme a nuestra semejanza, y tenga dominio sobre los peces del mar, las aves del cielo, el ganado, y en toda la tierra, y sobre todo animal que se desplaza sobre la tierra</a:t>
            </a:r>
            <a:r>
              <a:rPr lang="es-CO" sz="2800" dirty="0" smtClean="0"/>
              <a:t>."</a:t>
            </a:r>
            <a:endParaRPr lang="es-CO" sz="2800" dirty="0"/>
          </a:p>
        </p:txBody>
      </p:sp>
      <p:sp>
        <p:nvSpPr>
          <p:cNvPr id="4" name="3 Rectángulo"/>
          <p:cNvSpPr/>
          <p:nvPr/>
        </p:nvSpPr>
        <p:spPr>
          <a:xfrm>
            <a:off x="323528" y="5589240"/>
            <a:ext cx="8604448" cy="954107"/>
          </a:xfrm>
          <a:prstGeom prst="rect">
            <a:avLst/>
          </a:prstGeom>
        </p:spPr>
        <p:txBody>
          <a:bodyPr wrap="square">
            <a:spAutoFit/>
          </a:bodyPr>
          <a:lstStyle/>
          <a:p>
            <a:r>
              <a:rPr lang="es-CO" sz="2800" b="1" baseline="30000" dirty="0"/>
              <a:t>27 </a:t>
            </a:r>
            <a:r>
              <a:rPr lang="es-CO" sz="2800" dirty="0"/>
              <a:t>Creó, pues, Dios al hombre a su imagen; a imagen de Dios lo creó; hombre y mujer los creó.</a:t>
            </a:r>
          </a:p>
        </p:txBody>
      </p:sp>
      <p:pic>
        <p:nvPicPr>
          <p:cNvPr id="2050" name="Picture 2" descr="http://sphotos-a.xx.fbcdn.net/hphotos-ash4/c67.0.403.403/p403x403/285632_261723703950094_260271779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736131"/>
            <a:ext cx="2843808" cy="357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207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000" fill="hold"/>
                                        <p:tgtEl>
                                          <p:spTgt spid="2050"/>
                                        </p:tgtEl>
                                        <p:attrNameLst>
                                          <p:attrName>ppt_w</p:attrName>
                                        </p:attrNameLst>
                                      </p:cBhvr>
                                      <p:tavLst>
                                        <p:tav tm="0">
                                          <p:val>
                                            <p:fltVal val="0"/>
                                          </p:val>
                                        </p:tav>
                                        <p:tav tm="100000">
                                          <p:val>
                                            <p:strVal val="#ppt_w"/>
                                          </p:val>
                                        </p:tav>
                                      </p:tavLst>
                                    </p:anim>
                                    <p:anim calcmode="lin" valueType="num">
                                      <p:cBhvr>
                                        <p:cTn id="16" dur="1000" fill="hold"/>
                                        <p:tgtEl>
                                          <p:spTgt spid="2050"/>
                                        </p:tgtEl>
                                        <p:attrNameLst>
                                          <p:attrName>ppt_h</p:attrName>
                                        </p:attrNameLst>
                                      </p:cBhvr>
                                      <p:tavLst>
                                        <p:tav tm="0">
                                          <p:val>
                                            <p:fltVal val="0"/>
                                          </p:val>
                                        </p:tav>
                                        <p:tav tm="100000">
                                          <p:val>
                                            <p:strVal val="#ppt_h"/>
                                          </p:val>
                                        </p:tav>
                                      </p:tavLst>
                                    </p:anim>
                                    <p:anim calcmode="lin" valueType="num">
                                      <p:cBhvr>
                                        <p:cTn id="17" dur="1000" fill="hold"/>
                                        <p:tgtEl>
                                          <p:spTgt spid="2050"/>
                                        </p:tgtEl>
                                        <p:attrNameLst>
                                          <p:attrName>style.rotation</p:attrName>
                                        </p:attrNameLst>
                                      </p:cBhvr>
                                      <p:tavLst>
                                        <p:tav tm="0">
                                          <p:val>
                                            <p:fltVal val="90"/>
                                          </p:val>
                                        </p:tav>
                                        <p:tav tm="100000">
                                          <p:val>
                                            <p:fltVal val="0"/>
                                          </p:val>
                                        </p:tav>
                                      </p:tavLst>
                                    </p:anim>
                                    <p:animEffect transition="in" filter="fade">
                                      <p:cBhvr>
                                        <p:cTn id="18" dur="1000"/>
                                        <p:tgtEl>
                                          <p:spTgt spid="205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randombar(horizontal)">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randombar(horizontal)">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880321"/>
          </a:xfrm>
        </p:spPr>
        <p:txBody>
          <a:bodyPr>
            <a:normAutofit/>
          </a:bodyPr>
          <a:lstStyle/>
          <a:p>
            <a:pPr marL="0" indent="0" algn="ctr">
              <a:buNone/>
            </a:pPr>
            <a:r>
              <a:rPr lang="es-CO" dirty="0" smtClean="0"/>
              <a:t>Note que el texto menciona tres veces que el hombre fue creado a «</a:t>
            </a:r>
            <a:r>
              <a:rPr lang="es-CO" i="1" u="sng" dirty="0" smtClean="0"/>
              <a:t>imagen</a:t>
            </a:r>
            <a:r>
              <a:rPr lang="es-CO" dirty="0" smtClean="0"/>
              <a:t>» de Dios, esto se refiere a la parte física, y una ves menciona que fue creado </a:t>
            </a:r>
            <a:r>
              <a:rPr lang="es-CO" dirty="0"/>
              <a:t>a «</a:t>
            </a:r>
            <a:r>
              <a:rPr lang="es-CO" i="1" u="sng" dirty="0" smtClean="0"/>
              <a:t>semejanza</a:t>
            </a:r>
            <a:r>
              <a:rPr lang="es-CO" dirty="0" smtClean="0"/>
              <a:t>» de Dios, lo cual se refiere a la parte espiritual de Dios. </a:t>
            </a:r>
          </a:p>
        </p:txBody>
      </p:sp>
      <p:pic>
        <p:nvPicPr>
          <p:cNvPr id="1026" name="Picture 2" descr="http://3.bp.blogspot.com/-ZAOdsBamaTE/Tdm47_6ue7I/AAAAAAAAAEA/aom3YzxVKto/s1600/Adan+y+eva+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457191"/>
            <a:ext cx="3171825" cy="317009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5822" y="3443439"/>
            <a:ext cx="5811958" cy="2985433"/>
          </a:xfrm>
          <a:prstGeom prst="rect">
            <a:avLst/>
          </a:prstGeom>
        </p:spPr>
        <p:txBody>
          <a:bodyPr wrap="square">
            <a:spAutoFit/>
          </a:bodyPr>
          <a:lstStyle/>
          <a:p>
            <a:pPr algn="ctr"/>
            <a:r>
              <a:rPr lang="es-CO" sz="3600" dirty="0"/>
              <a:t> </a:t>
            </a:r>
            <a:r>
              <a:rPr lang="es-CO" sz="4000" dirty="0"/>
              <a:t>"</a:t>
            </a:r>
            <a:r>
              <a:rPr lang="es-CO" sz="3600" i="1" u="sng" dirty="0"/>
              <a:t>El hombre había de llevar la imagen de Dios, tanto en la semejanza exterior, como en el </a:t>
            </a:r>
            <a:r>
              <a:rPr lang="es-CO" sz="3600" i="1" u="sng" dirty="0" smtClean="0"/>
              <a:t>carácter (eternamente)</a:t>
            </a:r>
            <a:r>
              <a:rPr lang="es-CO" sz="3600" dirty="0" smtClean="0"/>
              <a:t>" </a:t>
            </a:r>
          </a:p>
          <a:p>
            <a:pPr algn="ctr"/>
            <a:r>
              <a:rPr lang="es-CO" sz="4000" dirty="0" smtClean="0">
                <a:solidFill>
                  <a:srgbClr val="FF0000"/>
                </a:solidFill>
              </a:rPr>
              <a:t>(Patriarcas y Profetas p </a:t>
            </a:r>
            <a:r>
              <a:rPr lang="es-CO" sz="4000" dirty="0">
                <a:solidFill>
                  <a:srgbClr val="FF0000"/>
                </a:solidFill>
              </a:rPr>
              <a:t>25</a:t>
            </a:r>
            <a:r>
              <a:rPr lang="es-CO" sz="4000" dirty="0" smtClean="0">
                <a:solidFill>
                  <a:srgbClr val="FF0000"/>
                </a:solidFill>
              </a:rPr>
              <a:t>)</a:t>
            </a:r>
            <a:endParaRPr lang="es-CO" sz="4000" dirty="0">
              <a:solidFill>
                <a:srgbClr val="FF0000"/>
              </a:solidFill>
            </a:endParaRPr>
          </a:p>
        </p:txBody>
      </p:sp>
    </p:spTree>
    <p:extLst>
      <p:ext uri="{BB962C8B-B14F-4D97-AF65-F5344CB8AC3E}">
        <p14:creationId xmlns:p14="http://schemas.microsoft.com/office/powerpoint/2010/main" val="198185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19256" cy="6120680"/>
          </a:xfrm>
          <a:gradFill>
            <a:gsLst>
              <a:gs pos="0">
                <a:srgbClr val="FFEFD1"/>
              </a:gs>
              <a:gs pos="64999">
                <a:srgbClr val="F0EBD5"/>
              </a:gs>
              <a:gs pos="100000">
                <a:srgbClr val="D1C39F"/>
              </a:gs>
            </a:gsLst>
            <a:lin ang="5400000" scaled="0"/>
          </a:gradFill>
        </p:spPr>
        <p:txBody>
          <a:bodyPr>
            <a:normAutofit/>
          </a:bodyPr>
          <a:lstStyle/>
          <a:p>
            <a:pPr marL="0" indent="0" algn="ctr">
              <a:buNone/>
            </a:pPr>
            <a:endParaRPr lang="es-CO" sz="4000" b="1" dirty="0" smtClean="0">
              <a:solidFill>
                <a:srgbClr val="FF0000"/>
              </a:solidFill>
            </a:endParaRPr>
          </a:p>
          <a:p>
            <a:pPr marL="0" indent="0" algn="ctr">
              <a:buNone/>
            </a:pPr>
            <a:endParaRPr lang="es-CO" sz="4000" b="1" dirty="0">
              <a:solidFill>
                <a:srgbClr val="FF0000"/>
              </a:solidFill>
            </a:endParaRPr>
          </a:p>
          <a:p>
            <a:pPr marL="0" indent="0" algn="ctr">
              <a:buNone/>
            </a:pPr>
            <a:r>
              <a:rPr lang="es-CO" sz="4000" b="1" dirty="0" smtClean="0">
                <a:solidFill>
                  <a:srgbClr val="FF0000"/>
                </a:solidFill>
              </a:rPr>
              <a:t>Gén.2:8,9</a:t>
            </a:r>
            <a:r>
              <a:rPr lang="es-CO" sz="4000" dirty="0" smtClean="0"/>
              <a:t>.  Y </a:t>
            </a:r>
            <a:r>
              <a:rPr lang="es-CO" sz="4000" dirty="0"/>
              <a:t>plantó Jehovah Dios un jardín en Edén, en el oriente, y puso allí al hombre que había formado</a:t>
            </a:r>
            <a:r>
              <a:rPr lang="es-CO" sz="4000" dirty="0" smtClean="0"/>
              <a:t>.</a:t>
            </a:r>
            <a:r>
              <a:rPr lang="es-CO" sz="4000" dirty="0"/>
              <a:t> </a:t>
            </a:r>
            <a:r>
              <a:rPr lang="es-CO" sz="4000" dirty="0" smtClean="0"/>
              <a:t>9 Jehovah </a:t>
            </a:r>
            <a:r>
              <a:rPr lang="es-CO" sz="4000" dirty="0"/>
              <a:t>Dios hizo brotar de la tierra toda clase de árboles atractivos a la vista y buenos para </a:t>
            </a:r>
            <a:r>
              <a:rPr lang="es-CO" sz="4000" dirty="0" smtClean="0"/>
              <a:t>comer</a:t>
            </a:r>
            <a:r>
              <a:rPr lang="es-CO" sz="4000" dirty="0"/>
              <a:t>.</a:t>
            </a:r>
            <a:endParaRPr lang="es-CO" dirty="0" smtClean="0"/>
          </a:p>
          <a:p>
            <a:pPr marL="0" indent="0">
              <a:buNone/>
            </a:pPr>
            <a:endParaRPr lang="es-CO" dirty="0"/>
          </a:p>
        </p:txBody>
      </p:sp>
    </p:spTree>
    <p:extLst>
      <p:ext uri="{BB962C8B-B14F-4D97-AF65-F5344CB8AC3E}">
        <p14:creationId xmlns:p14="http://schemas.microsoft.com/office/powerpoint/2010/main" val="40382395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440160"/>
          </a:xfrm>
        </p:spPr>
        <p:txBody>
          <a:bodyPr>
            <a:normAutofit lnSpcReduction="10000"/>
          </a:bodyPr>
          <a:lstStyle/>
          <a:p>
            <a:pPr marL="0" indent="0" algn="ctr">
              <a:buNone/>
            </a:pPr>
            <a:r>
              <a:rPr lang="es-CO" dirty="0"/>
              <a:t>En la preparación de la maravillosa morada del hombre se prestó atención al ornamento tanto como a la utilidad.  </a:t>
            </a:r>
            <a:endParaRPr lang="es-CO" dirty="0" smtClean="0"/>
          </a:p>
        </p:txBody>
      </p:sp>
      <p:sp>
        <p:nvSpPr>
          <p:cNvPr id="4" name="3 Rectángulo"/>
          <p:cNvSpPr/>
          <p:nvPr/>
        </p:nvSpPr>
        <p:spPr>
          <a:xfrm>
            <a:off x="395536" y="2274838"/>
            <a:ext cx="5040560" cy="4832092"/>
          </a:xfrm>
          <a:prstGeom prst="rect">
            <a:avLst/>
          </a:prstGeom>
        </p:spPr>
        <p:txBody>
          <a:bodyPr wrap="square">
            <a:spAutoFit/>
          </a:bodyPr>
          <a:lstStyle/>
          <a:p>
            <a:pPr algn="ctr"/>
            <a:r>
              <a:rPr lang="es-CO" sz="2800" dirty="0">
                <a:solidFill>
                  <a:srgbClr val="FF0000"/>
                </a:solidFill>
              </a:rPr>
              <a:t>Se proporcionó toda especie de vegetación que pudiera servir para suplir las necesidades del hombre y también para su deleite.  Flores, árboles y arbustos regalaban sus sentidos con su fragancia, deleitaban sus ojos con sus formas exquisitas y colorido encantador y satisfacían su paladar con su fruto delicioso.  </a:t>
            </a:r>
          </a:p>
          <a:p>
            <a:endParaRPr lang="es-CO" sz="2800" dirty="0"/>
          </a:p>
        </p:txBody>
      </p:sp>
      <p:sp>
        <p:nvSpPr>
          <p:cNvPr id="5" name="AutoShape 2" descr="data:image/jpeg;base64,/9j/4AAQSkZJRgABAQAAAQABAAD/2wCEAAkGBhQSERUTEhQWFBQWFxkXGBgXGBgaGBoYHRkWGBcWFhgXGyYeFxojGRcXHy8iIycpLCwsGB4xNTArNSYrLCkBCQoKDgwOGg8PGi0kHyQvLCw0LCosLC8sLCwsMCwsLCwsLCwsLC8uLCwsLCwsLCwsLCwsLCwsLCwsKSwsLCwsLP/AABEIAMQBAQMBIgACEQEDEQH/xAAbAAACAwEBAQAAAAAAAAAAAAAEBQADBgIBB//EAEAQAAIBAwMCAwYEBQIEBQUAAAECEQADIQQSMQVBIlFhBhMycYGRQqGxwRRS0eHwFSMHYoLxM1NykqIWJFTC0v/EABoBAAIDAQEAAAAAAAAAAAAAAAMEAQIFBgD/xAA0EQABBAEDAQUGBQUBAQAAAAABAAIDESEEEjFBBRMiUWEUMnGBkfChscHR4RUjQlLxUwb/2gAMAwEAAhEDEQA/ACR1FZiaKt6xY5rI/wATzNdLqj51f2l18LCE7uoWpvahYkmgrXU0DT2pSt8tyar2GeOKk6l5GF4yudwtno+qI+BRpesVoA24EU61/UCFxzV2SHaXOTDZTttycBVNWCBWQt65hmavPXGI5zUDU4QjqQBdZWh1GvVSAZkkCPn3+VWWX3cAkDkgGB8z2rL27plrgaWZp74MAR+X2it10roWsFlALpTBJUn4iT+Ijgxmc9hNQzUE9F7SyvlcbCFSwDmrDZArnSdVsgsL+5ju2hrZBBJMAgACfOcz5V51m+lsMbbBhErJgwImZA9aM6Tbymnua1pd5Ki8gpTrNIJkVfpb73NxKlQMCe5lp+gx+dD3n2/GaPDIC3cgbw9u6lVbsbsCjrPSY5rzR6212OaYi8DVu/v3SrNDSgH0Qrq9axRNy8o5NDPdnjipD7UkAKWFAFWM1A6nXBKqHUQe9Vu3V1VRI29qMuXoyaU3+uCccVZf1IYEUkvaIg4oM5e0eFCkLz7qN/1aassagE5pV/DmrrJ2/OgwvkeeUNglvKcm/HFVNd7mgv4iqdZeO0xNGnj3t5R3x97TUfpdSHJjt3qnUFixH50v6UWUcHNFrdMk0FkDe7FlSdICSwdF7p5XJppb6/tHFAt4kgc0pug8Zqjt8YAHCWe10Li1nC1tn2gVu1MRdBrFaO2+CRinC9WzEZokbzXiRI5yPfT/AGivKTf6k3kalMI/fNSBbAcwMmi//p9/KtLoOirbAxJo60J5rLe9zzlMxQDb/cGVlbPQseLFEW+kCfipt1OxjFA2tOwzQ9xCG8iKTwt5ROl6NtGa91HQ945imemeVFWW6LuJFWnCxruiS9K9mEUtcukutsE+7AncYIE+g5juYFC9U6dpUfcPCGg7ATgQB+IyMyfvWtRtlp2Cs5ZlTasTB759f3rAe0Om906llcg+Fhc27ozldp5HM+dDJpZ2rGwAMAz6J7pfYfUXLPvLaqg27rYLS1wEkrJ4U7YOYGR6wC/XNSWNq6z/AOw6hgWbLNvkNnMRH3rQ9A9v9KumQlSLttVs+7BJZlEQ0nwgSSfMceVJX6HqHtvdFtypfcwySxYmGAPic+PmO/zqTxhDmjETLZdkdFy2uUlMBNp3N37gDtnuf8zOpXBcKTjaTA43KVBWR6xNLdP4CVOfFJUiMjEFZx3FNho7l6+YQG4VBO3ssxzJCkfuKEXudyVn7nvtvJx0+/yRq6gKsQQVHJGDETB75NZXqPUzcY+VNrlq84ZVwAxU7uZGDI8+30pB1LQtay3ej96XNpMOMr47IpVC93oq11J4w1K/f1dpro4Peq2RwlrITO9dYrO6RV/TOpbeTihQZSR2NAK53Qalj3NNhUilddrV3tRbupA5oTV9O28HFD2ukXBDDvmi73SLzRJxTDNSRmsrWDZCwOLMpx0DpSm3LCZpkej2/wCWhL999PYBVQQAJP8AaiOn657ib2UAEY86G55ccp6N7QQys/Bcp0a2ZxXj+ztrkimdhcVzqx4TVRjIR3ZCzF3R29xAXApnp+joyjAoL+HImmvTidhqu5xOVnaeRxlIcEMvRVMgAUHc9mVkxT+xgTXlg8mpytQGlnm9nAuJrj/6aBmDTndvuUVqQFX1qxe5wolU2tu6WU1PTja+VBWrYLn5Vs/4Leue9YXq1g2rrAGjjUU0AjhI6hrYgX9Ew/h/UV7SL37fzGpRPbfRZPtrfJfQwKo4arfeUPqL6g5MUha6QkNFlW3lkVw6yhigz1UGYmrR1FQB+dVKXGphPDgrNLe2rJ7VcmpByCKT6jXkyBwaZaHTodITkubgDwyghF8QPjMDIr26zhCOp8VNyKtTqN5ypFuCwyRMEjMAeuZg0u9munWn1Fz+Mt75DOqyTAUrPhUy3IEZ/Wq/eQxUkmT5fYkiR+dAA+7uC6AxYGVmCBwSR6jj51W+pSIf307XNFny/hO/bv2dtWdnuLe5nZzABlSSpxBA2ieDx8q1Ol9p1W0rXLke6tD3oZVBYlR4oBn4g2FBmYr5/wBR9ob1xwWjaJiMRPpwJKyeeKVa241whgCXOIjPYQB9KsH5sJx8skcoDm00mrKZanqdu9fu34LqXuBWaFaDO3co8uQflzkU29jta/v0KBTAhieQs5BPlxEd49ayeh6AzF2clDJhWUiZExu+orVexvTGW8jgFwpDEK20DMTuaAwBBkCZihAHckHX7VQN0ei1F1Fe4QviY5PEmRJJ24/7edZD2v0oe2GTzitBqeqppuotHwi0WABHxGBsgiZIDEAHuPOlGqvG6HQxksSfqfLFGJ6LRfICNjutj9lij08wBImq007A001WjCtAM1z7ipDHOFgLD1FtPi+wp2A7wT/ah9NZJuKO01eBB9dwH5Gjun6PIYgd+aocIUDdzvgtbptcgAWBIxXLdWXcMY70Pp+k71DZrw9FaTBqbK3C/U7RQRev1ytYbjI4qzT6hAqL220o1fTiBG4A/tVZEVG/Ks/UvYwEjK0o1QKgr3MVzr2hDJrP2dcwIUYAzTHqGolFzPnRY/G8NRY9UHtPnSJsIFt5zNCdW1LJbYoRAGRGap6hrvhUYjmlF7WmGUmZNDL7JJUOmYXd0OfNPul6q69sM0RH1o8P4MDtQmou+7sj5AVeuqBsz6VceSYYQ2mXZXPTUkk11rmlgK50HBM0D1y+FViCZjmvXhEc4NBKp6t7Wi1KoJIxNZrX9W98dzDPFLb9wk814ZEHE1BNrn5dQ6Ww7hFe7Xz/ACqVX/EDyH2qVVJ7Gre6rUxAEbjSjqJ2kiZMZNDXtUWIY8irtS2+3uxumPpUE2tSSUTkj7pAdC1Mq6loIJz86vE0DoSBdZWHafrTc6hVHHkJqjQ510LpD1Gnt1NoDlU27e70pzp9K9hSHUMlxJifCcYYnzAJx60vW6GACiTMf2pr1e7utrbvKVvW1AHMRPwsOA20A5nntR2ad7iOlq0A2CzkgY+fRI9Tp95PumIHeIC/TzpOru9xgr7RllBBOPLHpBrX9F9nP4okFtijkg5kgwAO48/SknTumxq2sXMXA2zBkCSAxEcwCKI7T7HhhNr0TJI5e+AGVsL/ALH6dNLcZy+5ACXuYyF4VRHhJYjuZPpXzS71T3V0GOMn0EQAB9fyPlX0H2ubVgLpUDXFNrxMolroG2S5yQR3jmfWKwuptKBmWjMH6xNBePJF172GRvek11r7pHaD2h3hpbbPEgnkRmMjgedOPZsv/ErtZWt3GUMo+FeMqQcGQOQO9ZZkthVNvxAwSFGcwIXmck/am/ss7abU+9eMK42wSykjwgTENI257E0IHOUrp2RNkLmvIAOLHITLrLtotZdJBv3LqAqdpAVSSAB8RMbF48opV0/3xDLcBIG5y7jbtAExJiSTgD1pp1htRcA16Kdj7k2vnaAxAcx/4Y3T3wRXPWluixbvbv8AavqJgcHnYxPfwz9Kt/ldI0wySboZSS/G6uRdHFDNcO4dhBz5VfbJPDLj/M+lNjtCRthoACRn8QaQen6lUscgZyf0GacWGkgCljFjcQGMA5Hr+lE6e/tYeY8s0GLU7CbF2iGNsOxx6i/xK3FpgqQOwqyxhc1mtP1QyfIkSaOvdWDKQp7iqbwtZmsYWWietRA8+1LLeojBE0z6kgZA05ApXYjcJqp27vELCTlLhqQRi1b7xOdmaG1GtUmACIplqdIsbhEUvv6ZSd3cU7Fp43gPhwfXojzCRuBX0SttWSx/aiX6YxG5YalOgJfU3ADHOab/AMKyL4WzM0sdLI9pLEoyMxPJlaT8CibnvNiIw4qm9dZQQJ8qd6bVgoN58UZoPqlm2RJakt8rXVI0hPyQAN7xjs11Q2l6qVUKc5qzVILqss8is9YB3sJlZxR+m12wHE5/KmA5Lwal3uTcJHqdK6EiDj0qizaZmAUEnyrWN1BDjHHeuOhWraXXMgDtRBlQdHGTYdhJf9Kvf+U1Stx/Gp/MK8q1DzV/Yof9li/9RWcg0fbvrtkHFZ06qSQxHOfM5BPeoNRnwmB6gwQMd+KK3VPHkVmNdSbIQdQpXM4+tGdc07JZkiM0oeFZCPmPWjOq7mtSJbxBfqZilzqZAC0AUeV0DCwuiLuSPyTP2Zue7FljGWkTngycDy5piuoNw3b4IYyTtZQwJM4zwAIE55FZWxaZUG2Z8vL0rTdc0HuhaNklQ1pNzKBD4BM5w0gk/Tyq/tDy2sYFJCSUFzjWAen0R/Q/agWyxuWjuJLBlAmSFlZ/CDHIoLpPSG1mou3EPu2Fws3BCh2YhdnLfDBGKF6XoGH/ANzBKWriFpPxZyBiJGDz3FavWdbtLFwIIu7EuMhO4QC+HXLQx4wcn5V4PvLl6EmRtyHAz/Noj/Uymq2XEVHFp/dXHaFYBl3hFBMLwT+KFEzWU/4re6c2yLrW3I8XAHu87CT5kz348u6/2468mpuIVUg29wLMcEFgRCg+GB9c+lA6L2evXlYrZdkKy3G0RhtrGASBB2jPl3qN14CPqnOaA2rvI/4gOmae2tvaxZlHBmPMyI4IOKY27e1RE7ucyWPGBHM4pEOguPEGItkmZkGPUfTkxWg9jNSo1doMTtmQCYG6CUOfUD50E0Ss0xbngB+4E35V/K2HTLTvpk0dxWsu7vEqwMZZrhAjGSsHElfOh/bdfd2bWmQ71UYLQWG2REj+nYZ5ppf6y730KAe7JINwbfChHiRszysyMA7fWlOrNq9d1V1jCWla3bML43PLBe5lzmPxAzIop4oLQmYBGWDniz5DKxdxGwComotswQcZ5Ao1dGJnyojYpMSOOO/2gnvQgFgHHvFJ7r+MZxiu3vBWxnHbzpiOmWVIY3ACTAmCJ4EqV4k9641ejBEMdpDGMCD6gjmZGO1QGEJjV6hkkcbW9BVoe1eLACSoGZirtrfzbh8s1xvucMqwJBEgA8gccfKuG1Y4S34onG4/piPnVUu12KKb2dViJ7QTMfSDV0pHgJLDkc/T8qSPfdp3IQoiPwmZjkT3r3TK6uTPPAFwHFVyDaI7UEDNJtptQTIgjvkR+/7Va9wdzHocH7UnuW75Ywy7YBlnzzkCCCP8z2rl9abQUMCc7Sw8Z75AZv1A/SmI9VJGKClkz2gNBV2h6ay3WfkNMEZkE8zxRhvE42sD8sflQFvqjsQFyPkY9eBivLLsMuWVZOIb6ZnPapj1MjSADi1eXWSPeHOxwE3svxRly3ZuAbhBpUmqHYFhEyIOPUTNejXqR4TJ7Dgn0zTsxglyXcJ1urjaKJBVmi6MjtdzADwIPaBVGt9mEQTvI8qu0B+IcSd2SP2+VU9SUmCNxjEA8evpSvdgt3NIPp1UzzwvaXsFn76IJdBBBHiHcHB+dF2rAmODz/hoB7DoFMs0zIzI+o/eqLJvbyQo5yN0N9ZzQnMLeUj38jRXH5Z/VN/d+v5ipS7+J1P8n5/3qVTaPNC3eqQkx2kngGeT5kcmKguZAOIBnyPyjk/1q2xpZBC8kj9PFM+UU46f0vSgH+IuXAVM+FQVIzj0PH2q6eERBAdj4oG/oLjKhzHacT3xRb39sd4/XsfnNP7t3RuHW291J/8ADDCVgCPUrJrO61QVxjb386o5o6JieYxuYYje3I45V41u4Ie/B/vTzU6W6luwHIFu6S6+k7VM4xggx86x1i5Jgd8ftX0v2i11srbsAte92pcBZyNkIzOIO2T+HkRURjBS7HP1BklkOTX3hM+paG1b6fdUBVhY3EiXgghxsJy8SO/FYmzqNILLBves5zKsYXP4ZbmImn9/p+sv6JW3B1OxvdjkAL3ZssQR8Pn5mvn9wkz4wBETB9OBTDkXUPd3jA1uKrKvs2VvOykjaBnsTOI8Pw47+lfRfYzqyfwjWQ7K9sM2dpKoTIZSRDYyRyJ+VfMNLpGtuLinfbIyWBUesAEk8YNbLpf/AA9bUWvfG6bQYK1oEAmCJlyDMRxEGhsu8Jt8jzqKjy0Cq8vj6/FU+2mgvFbmuVlew7rtAVgfdkbdzTEeIAesg44rOdE0Yv3rYBI3MqmFJaJEkCMkCa0XtL7SzYTSoNxQBXKgqsoYYQxyCyAyQcE9zjM6K7cF1dk78FdnxBu22OTUGi7CWndE12BnrR+uF9R13sxbt2blq1cYMF3MbhJGzMKDgDKxPqZ5rCC/I7gA98ZxP6Ctg3V9VctbXti2I2XBcDEsfCSwmApjMZ55pn1bp9s2fc2kWVXfuO0Hw52n8UkEmY/WruAccdFXUM9oJ7v/ABH/AAUvnH8QVEnIPA486qTUC5kqy5jcB5DvPbNM7nUF49yJ85/ftRA0YK7t6f8Au/pS+6lh7v8AYJBfupsKoS5kE+E9iCOPlXNrqib1kCD3EYx5kmBTRNQgO1iFP4u0D50qa8pba8FYkERkg44H1iotGjc1wDSDjy9VfqNWu4FLXJ+MuYPmYBzV76pfCSyAE52qwY+nJn60tW6XJVLchf52YAYgQR6fpV13SyniKrGcGfzOam157HMFuFA+fVF3deqYnBOAdxPHnxHpFKB7QlJVQTnBHMfUf5FV3LMQ1wggmAQw+naaD6uwSBbGefp9cCvcqY2hxDTlO9R7SNHgIYnEHI/6pFEdL6tuWWVVYmDGMTz/ANqx1nUMxJIjGACD+lXWOoFflUEFdLoOzNK+MHUEjrY/LrhaXqWphoVgQT3Wcjyjt85pbqtezBl259Tj8uY7Uru9RLHMbexojTdXU3MDaFGeM9uwzzP3q4aayEh2lHAdQ46Vng6fT90YdS67TBJAHBJg5Ec57GfWr+m6zZm8rA7pGSMH7gc96p1GoXaXdRtEARG4n/lAIn6iKW6Pqdxy2ARMhd0AegEGajakWwGRhfVAfL81urXUVOOZGM4+v9q8tkfEoHEea/NT2+opT0jR+AMzltylc/hP4o/ztXNv3wXYASBiQfCYMyah1ilr9kdm6TVBw1Eu0iqyBjrz8k0v6l4MYMcevlIMfl3pc3UNzi22CTBMAlfv3pgEwATIIAn1A/w0nfTkX954Dj9uPSrOHFpCPTQOleHGwLr18vqmv8Nb83+w/rUqzevkKlT3YS2PJv0SjQod7hRnt6edW6rTkjbwBzP71anV23blAEzIhRPkPOK6v9S3GW4AxHMmcSe3FWcQBytfVDSNIcZCTjAHT4qnTafaJZh6E13etGICEjmQJH3q7pmkF47S62liZM5AMkCTGMcnvTrQavT2iyXLreSsCQhOJwBIg96Ukmq6yfLKuBpp4AxjSyyfESCfh0KywkSVtmf1+dO/duNOuoYkOz+7A3fhVVHbII/QVd1QW/eE23LqcAnnyOe44zXC6gqptzhux/m8x9MUZmRayNrYnuafs9ER0j2wFhChBYQAsNhssSpJOBLNkCcRnEAey3S7ep1QtXQ2yCwAEiVg7Scwsc8dh3mlN7S2wZKnk+e2RMxHzPfvWk9n/ZrUsq6jTuqQGiG8UDG3ClZIBwZ7TRWkkhHge+QtDhdZTv246NbOke9ZtG2ylQyjwQgbafAMZheMkR8jlbf/ABBcadbSWQrWgioQSUDKILlY5M/DJyc1Zfv6rV6i3o7u5ThSCplVwTcuqI3kCDJpn1r2AOnsXLlq4HYFmMgCECyTzlgBx3+lXdZy1aLXEXIxlg/JY25cYsWusWuXGJPkCTJ4px7D37a60G6AQJ2Fm2hXCyGnjsQJxJpN01/eBiIJNyRuMeFVx6fi/P511asqrK5IacvGdokHgcGJ58qC3m1nWY5dzhk0vpXtH16xdQW3/wB0ElhsnwAGBuhpJMsPI5x3Ih1j+5LIGHCqSx3Qy7ge5/Cp+VJtT01Leo2SVTDEiI25MAcdttd9W9ow94uqD3eAFIjgCSY/FM58oq7z1XtRO5u+R2DwB+q8sWAAN9tm9Zjv5Cqb95PwKVM8EyOaO98Lu1bawe/pifrXn+lvaO90+HIzAxnuM0IOHJWSN1WUr6peI07BkYHwndHqMExPpWf0933rpbSGc8keQE5PPaM+la3qHVmZWU4BUzweQcEEVmk1ZtMpQ+73AgsAvHMGe2KqLTLXw9zsLTvBOb6eoVlrXG3JAHcYg584U4pbqNc5mPh3ZJnueOfpUa+DuAG4qcEDt54mh20zlFLMAGYCck8+XnXtubWw/tbvtE3SSMHhqnHn6ef3SZP00soAJ7EbjgeYEc1G6cVI2wTOQWEkfU0NqfeIPd7wd2DA9PXg1cPZOwc77h8zuUH7ETxHFTxysEADLnV8r/ZedQ6S1wLHhI5BBJ+4mRiq7HQysZk4z2B9CIII+dHswFg/wrKdpMm5Jnbzk8Ex5R8qt0PUluW1uHwyBK8we4BJx9q9aN7VOyLu2Hw/j80A3s6g+ERnme31n9K6HT7AkETGSczHlIIj7UNqOtsbqqgcbcsRO2InJHNdprRduGR8I2iJ88iI/apsqhE9W4lL7F9BcKlCBJGSfPnjNOLWiWBsVV8vCIj5gihLurth4IBZSPCc4IHIOO/nTrRau2UBURx4QAM9xj61BKI9rncY+Jwf5VI0piDHzHH5nBog7iRueMCBiTGMknOZ4Peh7Osa6W3J/txEEZHqeCceXGK7NlnUjcVTgN+KQAfT179u9WF8ITQ8Giirt5SI8Xr4lx6nP6UKpIbBBAPPcAfSTil9m8ASrTPAzH5eff61xbuSCzCSeDODHb6ccVOVBFmyUw/1y1/5TflUpR7s+Q+4r2rblPeO+6X1Bf8Ah7YcGGuoQSZJUzjBjaI86+ba4bLjLIOwkT57Wifymtd1X20d08NwFvwgZknzAAH3rHDp964SSskzJJjJ8/Wom29FrdoxwWBEM+i7t3JBJyYx88GfyNVvqixXdwIPbj/BR+i6O8EsQu3Pnnnt6Vf03QJ4nww77xx3kdvyobXAYVoexdZLEJWMJb8vyRelckCQRAHaBPYCrioIyJk4/r9TRtnpwe97neinudwKzHbzMCiOq9DNiH3BkmBiDj4ZEnByQRRgMJN2llDS6sBC9Wvr/D6c6dQwVH3xPxbkV4B5O8kH5VR0r2ruWAFZXZQCbYXwgEz4WkDcufp617oraBbgYEe8EBhPhIkz3gEk/lSzWacoCRMhQS3Mn8UzxwOKn1RTNtqVnPFL6JotJbuOmoQFy6qwujGCAnugQQSIE7SI71mG1t3XX20hVEQ3ZulG8RRIW4C3wvwe2cepOX6f7U6tLQsod6XB7hUI3FQRAW3iQTuI+3kK1Og9htRplXUK6O9sC4LW1iS0S1nB+gI5J4q12cLZBLmB7D1/6uvaH2Bs2bF25pDcZrTkshYEIoUFwNwG4iAeeDFZrRathsCiBJmBJJDAs3H/ADD7RTfq/tXd1VhkICQ0kKXkpB8Bk5A5PyGBFCaPW3ILIiiQQeMg8gD6D1xUOrosjUyxukDh81a9okknnaqk/LAz3xRtjo1or/uXMnMAgAT8+aEtvIBxlwu3O6eKNbQ4BzAj0x9TQyC7hLR6PUazc6MXXKD1W2y3+24YSDOJEcZ4murvXrl1Ct1pWdwkDd5dsgfkaHv9PN5oRwrAkQ0weeIHIihdRYez4SAYgbiVAbnJJz54mgOAvPKVa57bbuOfvIVly6GG4MwER6+hiIqpLq7tu4me5X8sR+lReqbFiBOcx9iKT6m/mchp5HPr3rwdZXQ9pf8Azp0kIm7zdZ6DpV31wmiadGdgOREnAmZiPtS2/o9OSJcjMbQ0CQYPMxn5A9q4Xeqi4skPIk9yvIz5UHe0xaTGe5EfOTkfrVlgwRlr/eromOv0lpRncx/mLEQP+mvdFaNu1G/cpGCRHOcecz3oizok9ySx3HaY3SxJBHefI/Ks/ruovBtrBCmOAP0rzTa6TXdgz6aFrnPB/Cuqb2NKQIUmG7Tgz5eddWdGtlJYhFnOTE9pn+tI+n692QSx8B4gdjifpReu1f8AFoqgMAHBOAZ2nH0mDU1XKwfZpO82E4vP6Jg+huA7rVpG3R4i5yO2MDvV6+8RGe7bUBYMLk8gdz6+dWdQt3TbVtpAGew7HkDtmhdRqGuJABE8/wBPrVQbR9bpX6Z/dyMrjJ5/AkJPptM125MqrMfxttHOACZ7RWo6dp7fus8qp7xJEmPDyfI0hXTemP8AOaMtArgGAfSpcT0Wz2NrtFG93tdVWCRfx+q0GjWFUySDPJk+gJPPcfajdN097hKIpMZB8h+E5+1Zr/UHVdqwR37geU5pn0vqty0FZGBAEgGSASIYELiOflRNztnh5WPKNPJqHPbYYScDoEV/pADA35tA9ypOJzxQeq6fbS41surrAdWE5BHaODIonqftg9//AGigW3uBMbiT9T8/IZpH1G+BcPIUAdiP85oTS85dj0S2oETfBHn1zfwpMP8ATV8/zqUPst+Q/P8ApUo1hLbUBd08WfeTmfzmKr03X7qn4gw/5h+4FWdV3IgQY8U7eeAPKuNP0wX4VAQx+GBz6eX3qlWm9hYacDz9FW2vY3C6scmTBPhB/UCnlnp28bjeLqfI4qux7FX13LtAYr3dc/UYB4wTS9NPc01w23Rw5Ex8OBIkHuOc8VYwOGSFqt7U1cUQhY8gfeEbfQIzW1JZiI4Ej0P5UaH2IiswJ45mSMQPlS+xb3EswgmZ7mB5/M+lerfA5OVcEZ7cj0wPSmmGIN8Vk/gskuPVOEYEgDgfLgc/LNValQysxJwJgEQTzB5nFRNaWBJ+GSB9Mkgjt9a9vOy7YUPOSDzJPrj86iVrWnwm0JwSHXp7uzZdcN7xzKnMgiGB/wCmnln/AIh3Ah3JNz3YTfuIJYTDkRHJnHfvGKWdasEWbYP4cEesSfzmk5TBx+f7Uo5xacLqezmB+nF+ZWk9nbhdN7mWG76kwNxPJJpv07pxT4wu3uJmT5/2nvSf2cxpz6ufPgQaaNYYoAAeCfv/AGq+S1c7rGlsrwOAVdqNTbQ7ltoCO88ZAPHpNeXOqQcEN5CZ9e3aJNL+pAiTlREHI4jiKq6XqbRBJQKVAG6TmZxB7mKGHFqPou036Rjo2CyeDZx8kS2vt5mzJwSd2SeeRQ1xrlxtw3bTMBiMT2Ecii7hVvgB7f5mhN5BjPYd/T/lP7VODkLMducb6q7SdDJWS4kmTifpk4pZrOiKzx73dxhYmT2mYHE/Si9Xf2lgPhzuGYjbE8diZ5pR01/GQR2J+wMiq7Taah1Wo07j3bqJFeePmtFdsIURYfagKqMeQ7x6cxSzWdFIJFqTuHBPBPGYFNuk2WvB9uzwkiDMkQMgQZMmIivdfYa3cUOM7V9eD2O3+lEaz0VmslawuN0a+az2q0bW1ChicGeAMYx50A/TGBlgROfmK1agG4QQOTyB3E/y/vWX6/rXHgjaJwwgEgCDwBif0rxYBkJ4z6vXbYnvsDi+n7oa3pwRPOcHPPer9BY2sWkxJHw/jHYmcc+vahNL1copUCR8/SrekakO3uzgsWafLEkx9KpV4VmwajSyGVosNIIvrWVo73VQyheDg/1/amYbCsvERiYxkcelLDpAzTaZYPBHB9RH1FG2F8BXuufqOeR/WrsaWnKP212t/USxoZtDb69TX7JdqQHZiFC/ExMGYHM4/wAmgzolAkEgejN+YOBTzUKHt54+E8fC2PLH2pMekuIBcFDiQM47Edj9ah7T0WXo9JHO7+7KGDk3fHp6ojRWfGVdQ6CcsCRzAYQeZx96dazo0y67WxJK8g94jnz/AGpLqNcLNxgACrCRPkYkY5yKK6e/gaQQWO6SAIPbtHEUUANFFWj7nxMLSearp8cKpkuMCGPuzEjiJ7Rjz9ZpXqrhKlDAOCYg+fcfOnjXQRyCR2USI7gwDxSq5rU/iH3AwwUDBncAIwfMY+1VFJJ18qfxSfyH71KIlP8Ayx/7qlTYVNx80EmpbGcYkzwTM/liD5Ub0TWXEue8tifDBgrwe+fOOIqiytsrBLCPh4PIMz5ZCjH7V3Y0BdlCDe3POAByGJPhA8/60Jjgw7x0WoNfPNG2ImwDjAv61a19nrFy4d6WCxHLBGMHtmaQ6/T6jU3fegSNpVSIAiclZPEijLfWb2lt/wAO6wWl1ZWBG0NLAHsZBHHeu+krd1Kuz3tq7igCgQRAJklgcTHnRH9o7wTIKb0Iza0otNE87XF26roAYPraXaLRKEb3m4AGDgwBwJOYzNA6zpY3YbkeYzJ7itBa6t7tvdGGC7jvVsQOPoTQb3gzNcjaOYkEbj67o+4HNEJaWgtS+rbpxp2tYQXdebHnfT8kLpdPG1PLH7sfqaMttLlvKT+w7TVNowGaR/KMj6/jI/McV6twBJJHiPcjgfN4+x71VZFn9UF1sf7YPkwH1IJPakhfnn7/ANqe9bH+yo7zu7d55EmkbL8h9J/elpPeXU9lGtOB6lbD2Lu6ddOWv7JF0iGk4KqB4QDOSc+narr/ALVsmpd+UViFBAn3cTztncc5nvFZfptvchXzPp2XEd+T2Fc27b7hPbPM95+maYYfCFma3VOZMWMFZ58/in3tB1S3fTCEXBLEmMAniQBukkz5Uj0axuJ4EY5ycAxBnBParBpz4voDx8+2KKtdEulSwQlZmcdgWBz2jM1V1A2VnPcZpN9dOgTHoHRm1QKrCqpLM22YyQABtAknzjg5xR3XOi6bShBcuXWdgSsKhgLtyR2yfMT6RSrSdO1CIr2xcXG4FSFJ7gqJG7mcUjbVyTvljJ5JJgme8ycmvbm9ExbGNFsz5la/VdN0l1N1q5tbYSQ7CRxl15AgHCg/EI8jh+JxkCftz+RNM/8ASLrQ4XzYgyCZ4AniBHEmvLGmXi6rI+fqDx+H9/0q+2yMK7oHSlvg2+pwD/KD03VDG1ZEMHJBMx34GOBTa9qGbaxk8gkyTOD8+3pQQ0qjdtMjaOVg/KNsfrV6r4Djhh2+Xb3f7GpQqcBsJ/bCLa9/uBoMEA+uMHH96yfVXN5mI8/D2xnFO+qXYsqY7lfL9VB7eQpBaNCkdS1uzoBl6pXSQM8ntH1zNdWCygGRJkD0Bxz8pq++Ij5VRPFD35Ww5oIorTdElbKEcBmX/wCZI4+Zpn77a+6PC2fWeCIBilHQX3WGXyJP15HaP1+VHs025j4SG4PB55t/PgUcHC5PUsqV3xKvttBZCPCRj5Hg8xiopJBU/EDjmJHqT3HlXF7hG8jtODMHj8EntwKl5iGVhywjg8j/AKC3nnFSli0ff4qprW/xR4h2M8dxzJr1lIIcDAAkd584meI5phpOiXrh95bUbTnJCk9mABWfuRXVlb7LctLprbJbwd3gYHkgs7ZiDI7ACeagtK19HEI43FznAnAAuiPXzU0fT7jguIRTPiLY4gwozz+dJdb0kq8gqyrsJgQRLTPiht0I/wBI86I0nXX027T3V4aCrifC3iBkdivHPFD63qIdrmweG5sgdhEgQTHn+dGkbGI7ByszVuYRhoB61f6rrYnr9xUoaX9P/hUpKysXxIcPL4xx+opr0rqJtsHEBsrxO4E8GRxgH6Uhtnx58s0fpL/aMASfMk8fIZqW7M7xY8lq6OKQytbF714+KZarVtqHAIA2ghcHgjjAgY7VXZv3EDKpKjGAO/8ANEeVVXgyAlDAbscye3NH6TQvdVjCxbG5ieBz33T9KMIIDDQ58qx9USSSYTON+MWMfwlultsC0nJgTBnmTPftTJJ2j/1TgNx6iJrxtNASACCMDnuRkg4M9j+lE3umXAAGtsBBGVOACAx5EASBkdx51UYwlxuIND7KqJO0H0JwGiPWMg/P1ri+xCj/ANMcMRP/AEnH1NdagCcjHqvYZ+KY/LvS7WdUWZADGZB8o4z/AGqS4BN6fSSai9gxxau64x2H/p7GPp270hNzHb7UZZuNfLBjAEHA7yfvxVWttG2QNxMgny4IHn60u/JtdPpdMdOzbd5RvQZIYev5R84GfSmG05mfh8iD6cnmkvTNQEJjG7Gc05txtaByQMKo/KYPfmiMOFg9padzZd/Qrzcc4MyOxz385IojWe0F5oE7FkiFBB9B8Ux9RVItY45biF7ekx285orS+zjXrfge2o+IyRjmJCggH5VDow8ixwkITIAWRk5HRMek9be6UsraD3AJ8JVVCCB3JIPAMGs/13oOrRvfODkzvtlWAgxJIPhzjPlXfSOqPo7jFHW6hGcMFJnMb9pBgfF6mmeq9sb97CKEhwwKmWiMBixyMntUxQRssjlaYlbKwNkcdw6AJNp+oXNONl1SwPi8Ug8Dz7ZmY71y2pNy7JjvxHrHcz3zFG9Y67cvWgl22u4HwtJHB+KJyYBH1pXoNOVIJ7/L1470w59irU6ied/9ouJaK5FEehXenTn/ANJ8v/6P7V49wKjEwB4ew7nvDGrdMmfuPw/sJrj3QYEGI2g/g7eij9ahJRkAi+MpJrtXvhQRtBJxgT50Pp0k/Q/1o7V6dQ8d244//XAqbBbuDvA+/alnDOV1GmLDGCzhC623DR6f1odlwKM193cZjbIA/M5+0V2mjnYexYD71SrOE10yr/Z69Fzb/Nx/3nyP5U20igFkjGV7DByPxT+VK73TQLgWTGYYECYiOfT9KY202sMzKjMpkjEywkk+c0yywKK5vXhjX2OcEq3TrKMhjgjgDI9AxP6VFBdCAJPxAQvI5wGP5xViWm3EqpIwZG2PXMT680b0gvbuELbBJIIJIUBTz5E/nxUu3AeEWUrFCXvDSDzXB4Kmu6nqkThk4UnYJZY8wTkCMgig7Ou1Okb4W23IxcRwoM/+IpBA3AeRyKM6j1DUh1e6I2P4du0JzMSJPAHP2oq/7UWryuGQhSUUKY3EAlnUmYAEiDE55pV8s7Ktv8Jx7w0m5CCMDdhZ72i6pc1Fy0SFAG5Ijz/FuMtkrPOPqaV2pV9pIYgYPI8xzTB7koMx3+wMfLk/ehtS4CDHikQe8EZFXc61z0mqM77d1Q3un/lP3H9a8q/+DbzX7/2qVGUDcEZ0D2cfU33tz7vasuWBwJyI5nPGK0nWvYhbFhmW7OyXIcCTxAXjOOM0N7Y9YXV6mzZsMscb42gu5jLclQAKfH2BUoqteue92+Nz4kJGNqzBGfypUucSDdBdO3TsDS1jdxHW6WLBBC/OT3yM4k+VFLqLxQ203FSNxVVPBzJjkRmlmttNbd0YQwnBmQRINaLpvtuLNlbdizB2wWdp8R5IgZ+pp9pBWRBHbnNe7aPxPojNF0FAbAdiC4Z22jKoACOeTP6UJpuquHuENvER4gGJHaZ+Qx8vKuej9bLaknWPc2spUkYABIOcTsPkIp71e3oGsM9s2wR8OyZ3DgbRBIxyfOrgYsJ9kQLN0Bqr5OeKWXbTht0r2jCQZmTgnI4xQzdLVjIXjEBSPn4ZyKc6H2fu3lUJtQExubjdydvdu/nTbpHswjX/AHF47tq7vBO2e8t+E+nOaFYLqVmaZzYg6N53HpRAz63+ixunsC27Qp8UQFXsJmc4ye9C63T++uKRuAUEHw5mZ48sVses+zfubJu4Qe8cKjSTtkC2VjPwgzPpSmx0xnwoAgclWj6RV+7JNK7NVqmtEDG26ueSkdvoxJ5MegE/UTT3p/s7f2TsZlLCJVZjbIlWPkZntXL2vdMJCNHAIJBgjB2mQOOaP6t7Q3X/ANuQqFSpAU5J8zMmROAfOgPa9ppg+qo+d7mvj1TiKoUAOUJpNA1zYiKTJ7KpAnOR2xJx5GtK3sTaFlmuXWhF3b9iBSNpJCqxncD5xyBHlxpOhX1VWt3/AHRcDG0+HBILywEesHms77WdRvhlt34JTMFRywGdy4P6irslt1YIVe5ZDGXSNN/h+abezXU1RWsNYa4rjdNtFdwwAE7WkQOeMTQHtdp1t3N1nTPZDRuL4Uuc7UAJWIzAMemKI9guuRddWts28DxIhO0CTnaC0cAdprZdQcaizctW13NtjxAqFJ3d2XlSMgZHpTrWBzMpjSyyBofEacODXC+TI5MTPPEqB6gDnntViMNw8RJJ+3p50wvdPFkn3igNMksY7kYmDB7HM1xbYsYtgFB33YPntABJGeaO3s15AcXAfirw9pNYyRs4cXuPIdX1H8KrQadncIg3MZ7r2yfXgHmj9V7OXbS72gqAdxUjwkECDgE5PIkUBpNfc090uoG6GwyKVz6g54p30vq7673iudlsRKiMiZABYT28/Ksx4nbLtAFeqS00Mcg2iy8k0On35rM3bIbnOMTHb5ULqOnbiGyIGCIH6VuX9mrQEncoHeQI+v8AanWk9odNZTaluNpwlsHa5IAJJ4PHJn0mjlg/yT0PZGsjAcOnllfKh0wFwxLGMgkz9fURVraUTu8vUD8uO9POpp7689xAFV2J24Pqcgefp3ovS+y4dTtvLuAllK7SFiS3rHEED6Uu6RjOSlDp9dId5DqyLohZ8acDxxkEd14/QD+lOb3QryWluvbZRPhkpLCCxkdhtBjHamdr2OBtllvq65HhRckDid4Wc9zitP05C1sWrxRysBDuU7oB8exsY8jPerRTRyHa05Vo9HKcyWDSxmi1N26dtm1vbJIDLCqOOWAmT28qB1fR9Tp033Q65MncpEiSoMSA2OMVqfaT2gtJcttpfdtdki5sX4lED3ZaIMxGM4ERTPrXRLmqsqj3BbLDcqlSxD7T4WPaAaaJccXwm5Jp5GFneElvlgea+cajrN1kFtwrbjLEAbvMgEYBjvzil27wqMxmOOO1HX9EybkfDKYOANp7j51d0q/YdhvBdiwQArIH8sZEzQTcholZZbLr5g17xdVZx9lJfff7ajzJFFnS3BJ2PtBAJgjH7VoNf7J2XwjFHBJHlM8beY+VLF6xd05KO3vQu4Y8hxDDMfOpMG0+NEk7HGnfWqdtB4cBYv14Kz3+qV7Tf/Wbf/4//wAz/SpVdjf9lT2HRf8AsPoUPpH2EOPiUSJ7GRWiX241Fy1dY7A2IZVhl84zUqVnztBItRopHta6j5rM3LzXNzuSWBJk9yeSfOtf/wANdOrnU7lUkKpUlQdpO4EgEET9KlSnYfeCpofFNnyKef8AEq0v8MrbV3+8VQ0eIKATAPl6ViNDa8AMnJ4nHNe1KK/30TtHEwryWnue0Ny1pFNsICGZQduQAAZ55M5NP/Y2812xcVifiORhpaSTPnUqVnxDxH5rqJAGsAHp+qq9tbAJ04M/HEyZIxg0hXVkM4AACgxz24BzxntUqVr6UCim+y2NPeurOM/JD9MUFWYqCZB7xnsBMRQ/tFowihlkGfMxI2iY4nNSpUkDurWXqYY/6YH7RfnWeUNoPbHUKwsgrtD4JUFgJOAT2xVXUP8AcZmcklmJOTBMntwK9qUgxjQSQFzcsr3MAcfJb/2M6YiaayVGXm4TAndJXBiRjH1PnWS1t1tV1Rrd1jsW+tlQCRCeQ9eTPrUqU4fdC1ZvDDGBjhaLqfsVpSxthCu2010OGYtuDxB3EqRB8p9a+eXNa1sqoAKzwQCMkD5jmpUorHujeC00ltaxrSKCItH3jjcB4Q8RjiBGKP0doWgTb8M8xmY4malSlHvc524nKzIpXslaWmlx1Dr1zbBCkSR3/rzSe91i4BIiQ57dhMCpUr0uaXb6jUSs0ztriPD+y70mvYsWwCw7TzzIBJpi2tYsBgSO33qVKWrKV0uqmk7OmL3EkUM+Xkhuk9WuWGBtmN1wgjlSDzKnH1ia71vU3vOGuEE7WXgDAkgY8jUqVfY0O3VlcqZpNm3catCaImeSIgiOx/wV9Q9lupPfsI107mN02ycglRMTBycVKlMxJjshx3EWvnnWs3brHJ96/n/MaRFeYxJJx5iIjyqVKF1SLz4j99Sm1vrV4WoDkbUJBEbufPuKW6y4SQJOTJ+fn+dSpRJHEjKtqNRLMGiRxNeZ+Cr31KlSgJagv//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UTEhQWFBQWFxkXGBgXGBgaGBoYHRkWGBcWFhgXGyYeFxojGRcXHy8iIycpLCwsGB4xNTArNSYrLCkBCQoKDgwOGg8PGi0kHyQvLCw0LCosLC8sLCwsMCwsLCwsLCwsLC8uLCwsLCwsLCwsLCwsLCwsLCwsKSwsLCwsLP/AABEIAMQBAQMBIgACEQEDEQH/xAAbAAACAwEBAQAAAAAAAAAAAAAEBQADBgIBB//EAEAQAAIBAwMCAwYEBQIEBQUAAAECEQADIQQSMQVBIlFhBhMycYGRQqGxwRRS0eHwFSMHYoLxM1NykqIWJFTC0v/EABoBAAIDAQEAAAAAAAAAAAAAAAMEAQIFBgD/xAA0EQABBAEDAQUGBQUBAQAAAAABAAIDESEEEjFBBRMiUWEUMnGBkfChscHR4RUjQlLxUwb/2gAMAwEAAhEDEQA/ACR1FZiaKt6xY5rI/wATzNdLqj51f2l18LCE7uoWpvahYkmgrXU0DT2pSt8tyar2GeOKk6l5GF4yudwtno+qI+BRpesVoA24EU61/UCFxzV2SHaXOTDZTttycBVNWCBWQt65hmavPXGI5zUDU4QjqQBdZWh1GvVSAZkkCPn3+VWWX3cAkDkgGB8z2rL27plrgaWZp74MAR+X2it10roWsFlALpTBJUn4iT+Ijgxmc9hNQzUE9F7SyvlcbCFSwDmrDZArnSdVsgsL+5ju2hrZBBJMAgACfOcz5V51m+lsMbbBhErJgwImZA9aM6Tbymnua1pd5Ki8gpTrNIJkVfpb73NxKlQMCe5lp+gx+dD3n2/GaPDIC3cgbw9u6lVbsbsCjrPSY5rzR6212OaYi8DVu/v3SrNDSgH0Qrq9axRNy8o5NDPdnjipD7UkAKWFAFWM1A6nXBKqHUQe9Vu3V1VRI29qMuXoyaU3+uCccVZf1IYEUkvaIg4oM5e0eFCkLz7qN/1aassagE5pV/DmrrJ2/OgwvkeeUNglvKcm/HFVNd7mgv4iqdZeO0xNGnj3t5R3x97TUfpdSHJjt3qnUFixH50v6UWUcHNFrdMk0FkDe7FlSdICSwdF7p5XJppb6/tHFAt4kgc0pug8Zqjt8YAHCWe10Li1nC1tn2gVu1MRdBrFaO2+CRinC9WzEZokbzXiRI5yPfT/AGivKTf6k3kalMI/fNSBbAcwMmi//p9/KtLoOirbAxJo60J5rLe9zzlMxQDb/cGVlbPQseLFEW+kCfipt1OxjFA2tOwzQ9xCG8iKTwt5ROl6NtGa91HQ945imemeVFWW6LuJFWnCxruiS9K9mEUtcukutsE+7AncYIE+g5juYFC9U6dpUfcPCGg7ATgQB+IyMyfvWtRtlp2Cs5ZlTasTB759f3rAe0Om906llcg+Fhc27ozldp5HM+dDJpZ2rGwAMAz6J7pfYfUXLPvLaqg27rYLS1wEkrJ4U7YOYGR6wC/XNSWNq6z/AOw6hgWbLNvkNnMRH3rQ9A9v9KumQlSLttVs+7BJZlEQ0nwgSSfMceVJX6HqHtvdFtypfcwySxYmGAPic+PmO/zqTxhDmjETLZdkdFy2uUlMBNp3N37gDtnuf8zOpXBcKTjaTA43KVBWR6xNLdP4CVOfFJUiMjEFZx3FNho7l6+YQG4VBO3ssxzJCkfuKEXudyVn7nvtvJx0+/yRq6gKsQQVHJGDETB75NZXqPUzcY+VNrlq84ZVwAxU7uZGDI8+30pB1LQtay3ej96XNpMOMr47IpVC93oq11J4w1K/f1dpro4Peq2RwlrITO9dYrO6RV/TOpbeTihQZSR2NAK53Qalj3NNhUilddrV3tRbupA5oTV9O28HFD2ukXBDDvmi73SLzRJxTDNSRmsrWDZCwOLMpx0DpSm3LCZpkej2/wCWhL999PYBVQQAJP8AaiOn657ib2UAEY86G55ccp6N7QQys/Bcp0a2ZxXj+ztrkimdhcVzqx4TVRjIR3ZCzF3R29xAXApnp+joyjAoL+HImmvTidhqu5xOVnaeRxlIcEMvRVMgAUHc9mVkxT+xgTXlg8mpytQGlnm9nAuJrj/6aBmDTndvuUVqQFX1qxe5wolU2tu6WU1PTja+VBWrYLn5Vs/4Leue9YXq1g2rrAGjjUU0AjhI6hrYgX9Ew/h/UV7SL37fzGpRPbfRZPtrfJfQwKo4arfeUPqL6g5MUha6QkNFlW3lkVw6yhigz1UGYmrR1FQB+dVKXGphPDgrNLe2rJ7VcmpByCKT6jXkyBwaZaHTodITkubgDwyghF8QPjMDIr26zhCOp8VNyKtTqN5ypFuCwyRMEjMAeuZg0u9munWn1Fz+Mt75DOqyTAUrPhUy3IEZ/Wq/eQxUkmT5fYkiR+dAA+7uC6AxYGVmCBwSR6jj51W+pSIf307XNFny/hO/bv2dtWdnuLe5nZzABlSSpxBA2ieDx8q1Ol9p1W0rXLke6tD3oZVBYlR4oBn4g2FBmYr5/wBR9ob1xwWjaJiMRPpwJKyeeKVa241whgCXOIjPYQB9KsH5sJx8skcoDm00mrKZanqdu9fu34LqXuBWaFaDO3co8uQflzkU29jta/v0KBTAhieQs5BPlxEd49ayeh6AzF2clDJhWUiZExu+orVexvTGW8jgFwpDEK20DMTuaAwBBkCZihAHckHX7VQN0ei1F1Fe4QviY5PEmRJJ24/7edZD2v0oe2GTzitBqeqppuotHwi0WABHxGBsgiZIDEAHuPOlGqvG6HQxksSfqfLFGJ6LRfICNjutj9lij08wBImq007A001WjCtAM1z7ipDHOFgLD1FtPi+wp2A7wT/ah9NZJuKO01eBB9dwH5Gjun6PIYgd+aocIUDdzvgtbptcgAWBIxXLdWXcMY70Pp+k71DZrw9FaTBqbK3C/U7RQRev1ytYbjI4qzT6hAqL220o1fTiBG4A/tVZEVG/Ks/UvYwEjK0o1QKgr3MVzr2hDJrP2dcwIUYAzTHqGolFzPnRY/G8NRY9UHtPnSJsIFt5zNCdW1LJbYoRAGRGap6hrvhUYjmlF7WmGUmZNDL7JJUOmYXd0OfNPul6q69sM0RH1o8P4MDtQmou+7sj5AVeuqBsz6VceSYYQ2mXZXPTUkk11rmlgK50HBM0D1y+FViCZjmvXhEc4NBKp6t7Wi1KoJIxNZrX9W98dzDPFLb9wk814ZEHE1BNrn5dQ6Ww7hFe7Xz/ACqVX/EDyH2qVVJ7Gre6rUxAEbjSjqJ2kiZMZNDXtUWIY8irtS2+3uxumPpUE2tSSUTkj7pAdC1Mq6loIJz86vE0DoSBdZWHafrTc6hVHHkJqjQ510LpD1Gnt1NoDlU27e70pzp9K9hSHUMlxJifCcYYnzAJx60vW6GACiTMf2pr1e7utrbvKVvW1AHMRPwsOA20A5nntR2ad7iOlq0A2CzkgY+fRI9Tp95PumIHeIC/TzpOru9xgr7RllBBOPLHpBrX9F9nP4okFtijkg5kgwAO48/SknTumxq2sXMXA2zBkCSAxEcwCKI7T7HhhNr0TJI5e+AGVsL/ALH6dNLcZy+5ACXuYyF4VRHhJYjuZPpXzS71T3V0GOMn0EQAB9fyPlX0H2ubVgLpUDXFNrxMolroG2S5yQR3jmfWKwuptKBmWjMH6xNBePJF172GRvek11r7pHaD2h3hpbbPEgnkRmMjgedOPZsv/ErtZWt3GUMo+FeMqQcGQOQO9ZZkthVNvxAwSFGcwIXmck/am/ss7abU+9eMK42wSykjwgTENI257E0IHOUrp2RNkLmvIAOLHITLrLtotZdJBv3LqAqdpAVSSAB8RMbF48opV0/3xDLcBIG5y7jbtAExJiSTgD1pp1htRcA16Kdj7k2vnaAxAcx/4Y3T3wRXPWluixbvbv8AavqJgcHnYxPfwz9Kt/ldI0wySboZSS/G6uRdHFDNcO4dhBz5VfbJPDLj/M+lNjtCRthoACRn8QaQen6lUscgZyf0GacWGkgCljFjcQGMA5Hr+lE6e/tYeY8s0GLU7CbF2iGNsOxx6i/xK3FpgqQOwqyxhc1mtP1QyfIkSaOvdWDKQp7iqbwtZmsYWWietRA8+1LLeojBE0z6kgZA05ApXYjcJqp27vELCTlLhqQRi1b7xOdmaG1GtUmACIplqdIsbhEUvv6ZSd3cU7Fp43gPhwfXojzCRuBX0SttWSx/aiX6YxG5YalOgJfU3ADHOab/AMKyL4WzM0sdLI9pLEoyMxPJlaT8CibnvNiIw4qm9dZQQJ8qd6bVgoN58UZoPqlm2RJakt8rXVI0hPyQAN7xjs11Q2l6qVUKc5qzVILqss8is9YB3sJlZxR+m12wHE5/KmA5Lwal3uTcJHqdK6EiDj0qizaZmAUEnyrWN1BDjHHeuOhWraXXMgDtRBlQdHGTYdhJf9Kvf+U1Stx/Gp/MK8q1DzV/Yof9li/9RWcg0fbvrtkHFZ06qSQxHOfM5BPeoNRnwmB6gwQMd+KK3VPHkVmNdSbIQdQpXM4+tGdc07JZkiM0oeFZCPmPWjOq7mtSJbxBfqZilzqZAC0AUeV0DCwuiLuSPyTP2Zue7FljGWkTngycDy5piuoNw3b4IYyTtZQwJM4zwAIE55FZWxaZUG2Z8vL0rTdc0HuhaNklQ1pNzKBD4BM5w0gk/Tyq/tDy2sYFJCSUFzjWAen0R/Q/agWyxuWjuJLBlAmSFlZ/CDHIoLpPSG1mou3EPu2Fws3BCh2YhdnLfDBGKF6XoGH/ANzBKWriFpPxZyBiJGDz3FavWdbtLFwIIu7EuMhO4QC+HXLQx4wcn5V4PvLl6EmRtyHAz/Noj/Uymq2XEVHFp/dXHaFYBl3hFBMLwT+KFEzWU/4re6c2yLrW3I8XAHu87CT5kz348u6/2468mpuIVUg29wLMcEFgRCg+GB9c+lA6L2evXlYrZdkKy3G0RhtrGASBB2jPl3qN14CPqnOaA2rvI/4gOmae2tvaxZlHBmPMyI4IOKY27e1RE7ucyWPGBHM4pEOguPEGItkmZkGPUfTkxWg9jNSo1doMTtmQCYG6CUOfUD50E0Ss0xbngB+4E35V/K2HTLTvpk0dxWsu7vEqwMZZrhAjGSsHElfOh/bdfd2bWmQ71UYLQWG2REj+nYZ5ppf6y730KAe7JINwbfChHiRszysyMA7fWlOrNq9d1V1jCWla3bML43PLBe5lzmPxAzIop4oLQmYBGWDniz5DKxdxGwComotswQcZ5Ao1dGJnyojYpMSOOO/2gnvQgFgHHvFJ7r+MZxiu3vBWxnHbzpiOmWVIY3ACTAmCJ4EqV4k9641ejBEMdpDGMCD6gjmZGO1QGEJjV6hkkcbW9BVoe1eLACSoGZirtrfzbh8s1xvucMqwJBEgA8gccfKuG1Y4S34onG4/piPnVUu12KKb2dViJ7QTMfSDV0pHgJLDkc/T8qSPfdp3IQoiPwmZjkT3r3TK6uTPPAFwHFVyDaI7UEDNJtptQTIgjvkR+/7Va9wdzHocH7UnuW75Ywy7YBlnzzkCCCP8z2rl9abQUMCc7Sw8Z75AZv1A/SmI9VJGKClkz2gNBV2h6ay3WfkNMEZkE8zxRhvE42sD8sflQFvqjsQFyPkY9eBivLLsMuWVZOIb6ZnPapj1MjSADi1eXWSPeHOxwE3svxRly3ZuAbhBpUmqHYFhEyIOPUTNejXqR4TJ7Dgn0zTsxglyXcJ1urjaKJBVmi6MjtdzADwIPaBVGt9mEQTvI8qu0B+IcSd2SP2+VU9SUmCNxjEA8evpSvdgt3NIPp1UzzwvaXsFn76IJdBBBHiHcHB+dF2rAmODz/hoB7DoFMs0zIzI+o/eqLJvbyQo5yN0N9ZzQnMLeUj38jRXH5Z/VN/d+v5ipS7+J1P8n5/3qVTaPNC3eqQkx2kngGeT5kcmKguZAOIBnyPyjk/1q2xpZBC8kj9PFM+UU46f0vSgH+IuXAVM+FQVIzj0PH2q6eERBAdj4oG/oLjKhzHacT3xRb39sd4/XsfnNP7t3RuHW291J/8ADDCVgCPUrJrO61QVxjb386o5o6JieYxuYYje3I45V41u4Ie/B/vTzU6W6luwHIFu6S6+k7VM4xggx86x1i5Jgd8ftX0v2i11srbsAte92pcBZyNkIzOIO2T+HkRURjBS7HP1BklkOTX3hM+paG1b6fdUBVhY3EiXgghxsJy8SO/FYmzqNILLBves5zKsYXP4ZbmImn9/p+sv6JW3B1OxvdjkAL3ZssQR8Pn5mvn9wkz4wBETB9OBTDkXUPd3jA1uKrKvs2VvOykjaBnsTOI8Pw47+lfRfYzqyfwjWQ7K9sM2dpKoTIZSRDYyRyJ+VfMNLpGtuLinfbIyWBUesAEk8YNbLpf/AA9bUWvfG6bQYK1oEAmCJlyDMRxEGhsu8Jt8jzqKjy0Cq8vj6/FU+2mgvFbmuVlew7rtAVgfdkbdzTEeIAesg44rOdE0Yv3rYBI3MqmFJaJEkCMkCa0XtL7SzYTSoNxQBXKgqsoYYQxyCyAyQcE9zjM6K7cF1dk78FdnxBu22OTUGi7CWndE12BnrR+uF9R13sxbt2blq1cYMF3MbhJGzMKDgDKxPqZ5rCC/I7gA98ZxP6Ctg3V9VctbXti2I2XBcDEsfCSwmApjMZ55pn1bp9s2fc2kWVXfuO0Hw52n8UkEmY/WruAccdFXUM9oJ7v/ABH/AAUvnH8QVEnIPA486qTUC5kqy5jcB5DvPbNM7nUF49yJ85/ftRA0YK7t6f8Au/pS+6lh7v8AYJBfupsKoS5kE+E9iCOPlXNrqib1kCD3EYx5kmBTRNQgO1iFP4u0D50qa8pba8FYkERkg44H1iotGjc1wDSDjy9VfqNWu4FLXJ+MuYPmYBzV76pfCSyAE52qwY+nJn60tW6XJVLchf52YAYgQR6fpV13SyniKrGcGfzOam157HMFuFA+fVF3deqYnBOAdxPHnxHpFKB7QlJVQTnBHMfUf5FV3LMQ1wggmAQw+naaD6uwSBbGefp9cCvcqY2hxDTlO9R7SNHgIYnEHI/6pFEdL6tuWWVVYmDGMTz/ANqx1nUMxJIjGACD+lXWOoFflUEFdLoOzNK+MHUEjrY/LrhaXqWphoVgQT3Wcjyjt85pbqtezBl259Tj8uY7Uru9RLHMbexojTdXU3MDaFGeM9uwzzP3q4aayEh2lHAdQ46Vng6fT90YdS67TBJAHBJg5Ec57GfWr+m6zZm8rA7pGSMH7gc96p1GoXaXdRtEARG4n/lAIn6iKW6Pqdxy2ARMhd0AegEGajakWwGRhfVAfL81urXUVOOZGM4+v9q8tkfEoHEea/NT2+opT0jR+AMzltylc/hP4o/ztXNv3wXYASBiQfCYMyah1ilr9kdm6TVBw1Eu0iqyBjrz8k0v6l4MYMcevlIMfl3pc3UNzi22CTBMAlfv3pgEwATIIAn1A/w0nfTkX954Dj9uPSrOHFpCPTQOleHGwLr18vqmv8Nb83+w/rUqzevkKlT3YS2PJv0SjQod7hRnt6edW6rTkjbwBzP71anV23blAEzIhRPkPOK6v9S3GW4AxHMmcSe3FWcQBytfVDSNIcZCTjAHT4qnTafaJZh6E13etGICEjmQJH3q7pmkF47S62liZM5AMkCTGMcnvTrQavT2iyXLreSsCQhOJwBIg96Ukmq6yfLKuBpp4AxjSyyfESCfh0KywkSVtmf1+dO/duNOuoYkOz+7A3fhVVHbII/QVd1QW/eE23LqcAnnyOe44zXC6gqptzhux/m8x9MUZmRayNrYnuafs9ER0j2wFhChBYQAsNhssSpJOBLNkCcRnEAey3S7ep1QtXQ2yCwAEiVg7Scwsc8dh3mlN7S2wZKnk+e2RMxHzPfvWk9n/ZrUsq6jTuqQGiG8UDG3ClZIBwZ7TRWkkhHge+QtDhdZTv246NbOke9ZtG2ylQyjwQgbafAMZheMkR8jlbf/ABBcadbSWQrWgioQSUDKILlY5M/DJyc1Zfv6rV6i3o7u5ThSCplVwTcuqI3kCDJpn1r2AOnsXLlq4HYFmMgCECyTzlgBx3+lXdZy1aLXEXIxlg/JY25cYsWusWuXGJPkCTJ4px7D37a60G6AQJ2Fm2hXCyGnjsQJxJpN01/eBiIJNyRuMeFVx6fi/P511asqrK5IacvGdokHgcGJ58qC3m1nWY5dzhk0vpXtH16xdQW3/wB0ElhsnwAGBuhpJMsPI5x3Ih1j+5LIGHCqSx3Qy7ge5/Cp+VJtT01Leo2SVTDEiI25MAcdttd9W9ow94uqD3eAFIjgCSY/FM58oq7z1XtRO5u+R2DwB+q8sWAAN9tm9Zjv5Cqb95PwKVM8EyOaO98Lu1bawe/pifrXn+lvaO90+HIzAxnuM0IOHJWSN1WUr6peI07BkYHwndHqMExPpWf0933rpbSGc8keQE5PPaM+la3qHVmZWU4BUzweQcEEVmk1ZtMpQ+73AgsAvHMGe2KqLTLXw9zsLTvBOb6eoVlrXG3JAHcYg584U4pbqNc5mPh3ZJnueOfpUa+DuAG4qcEDt54mh20zlFLMAGYCck8+XnXtubWw/tbvtE3SSMHhqnHn6ef3SZP00soAJ7EbjgeYEc1G6cVI2wTOQWEkfU0NqfeIPd7wd2DA9PXg1cPZOwc77h8zuUH7ETxHFTxysEADLnV8r/ZedQ6S1wLHhI5BBJ+4mRiq7HQysZk4z2B9CIII+dHswFg/wrKdpMm5Jnbzk8Ex5R8qt0PUluW1uHwyBK8we4BJx9q9aN7VOyLu2Hw/j80A3s6g+ERnme31n9K6HT7AkETGSczHlIIj7UNqOtsbqqgcbcsRO2InJHNdprRduGR8I2iJ88iI/apsqhE9W4lL7F9BcKlCBJGSfPnjNOLWiWBsVV8vCIj5gihLurth4IBZSPCc4IHIOO/nTrRau2UBURx4QAM9xj61BKI9rncY+Jwf5VI0piDHzHH5nBog7iRueMCBiTGMknOZ4Peh7Osa6W3J/txEEZHqeCceXGK7NlnUjcVTgN+KQAfT179u9WF8ITQ8Giirt5SI8Xr4lx6nP6UKpIbBBAPPcAfSTil9m8ASrTPAzH5eff61xbuSCzCSeDODHb6ccVOVBFmyUw/1y1/5TflUpR7s+Q+4r2rblPeO+6X1Bf8Ah7YcGGuoQSZJUzjBjaI86+ba4bLjLIOwkT57Wifymtd1X20d08NwFvwgZknzAAH3rHDp964SSskzJJjJ8/Wom29FrdoxwWBEM+i7t3JBJyYx88GfyNVvqixXdwIPbj/BR+i6O8EsQu3Pnnnt6Vf03QJ4nww77xx3kdvyobXAYVoexdZLEJWMJb8vyRelckCQRAHaBPYCrioIyJk4/r9TRtnpwe97neinudwKzHbzMCiOq9DNiH3BkmBiDj4ZEnByQRRgMJN2llDS6sBC9Wvr/D6c6dQwVH3xPxbkV4B5O8kH5VR0r2ruWAFZXZQCbYXwgEz4WkDcufp617oraBbgYEe8EBhPhIkz3gEk/lSzWacoCRMhQS3Mn8UzxwOKn1RTNtqVnPFL6JotJbuOmoQFy6qwujGCAnugQQSIE7SI71mG1t3XX20hVEQ3ZulG8RRIW4C3wvwe2cepOX6f7U6tLQsod6XB7hUI3FQRAW3iQTuI+3kK1Og9htRplXUK6O9sC4LW1iS0S1nB+gI5J4q12cLZBLmB7D1/6uvaH2Bs2bF25pDcZrTkshYEIoUFwNwG4iAeeDFZrRathsCiBJmBJJDAs3H/ADD7RTfq/tXd1VhkICQ0kKXkpB8Bk5A5PyGBFCaPW3ILIiiQQeMg8gD6D1xUOrosjUyxukDh81a9okknnaqk/LAz3xRtjo1or/uXMnMAgAT8+aEtvIBxlwu3O6eKNbQ4BzAj0x9TQyC7hLR6PUazc6MXXKD1W2y3+24YSDOJEcZ4murvXrl1Ct1pWdwkDd5dsgfkaHv9PN5oRwrAkQ0weeIHIihdRYez4SAYgbiVAbnJJz54mgOAvPKVa57bbuOfvIVly6GG4MwER6+hiIqpLq7tu4me5X8sR+lReqbFiBOcx9iKT6m/mchp5HPr3rwdZXQ9pf8Azp0kIm7zdZ6DpV31wmiadGdgOREnAmZiPtS2/o9OSJcjMbQ0CQYPMxn5A9q4Xeqi4skPIk9yvIz5UHe0xaTGe5EfOTkfrVlgwRlr/eromOv0lpRncx/mLEQP+mvdFaNu1G/cpGCRHOcecz3oizok9ySx3HaY3SxJBHefI/Ks/ruovBtrBCmOAP0rzTa6TXdgz6aFrnPB/Cuqb2NKQIUmG7Tgz5eddWdGtlJYhFnOTE9pn+tI+n692QSx8B4gdjifpReu1f8AFoqgMAHBOAZ2nH0mDU1XKwfZpO82E4vP6Jg+huA7rVpG3R4i5yO2MDvV6+8RGe7bUBYMLk8gdz6+dWdQt3TbVtpAGew7HkDtmhdRqGuJABE8/wBPrVQbR9bpX6Z/dyMrjJ5/AkJPptM125MqrMfxttHOACZ7RWo6dp7fus8qp7xJEmPDyfI0hXTemP8AOaMtArgGAfSpcT0Wz2NrtFG93tdVWCRfx+q0GjWFUySDPJk+gJPPcfajdN097hKIpMZB8h+E5+1Zr/UHVdqwR37geU5pn0vqty0FZGBAEgGSASIYELiOflRNztnh5WPKNPJqHPbYYScDoEV/pADA35tA9ypOJzxQeq6fbS41surrAdWE5BHaODIonqftg9//AGigW3uBMbiT9T8/IZpH1G+BcPIUAdiP85oTS85dj0S2oETfBHn1zfwpMP8ATV8/zqUPst+Q/P8ApUo1hLbUBd08WfeTmfzmKr03X7qn4gw/5h+4FWdV3IgQY8U7eeAPKuNP0wX4VAQx+GBz6eX3qlWm9hYacDz9FW2vY3C6scmTBPhB/UCnlnp28bjeLqfI4qux7FX13LtAYr3dc/UYB4wTS9NPc01w23Rw5Ex8OBIkHuOc8VYwOGSFqt7U1cUQhY8gfeEbfQIzW1JZiI4Ej0P5UaH2IiswJ45mSMQPlS+xb3EswgmZ7mB5/M+lerfA5OVcEZ7cj0wPSmmGIN8Vk/gskuPVOEYEgDgfLgc/LNValQysxJwJgEQTzB5nFRNaWBJ+GSB9Mkgjt9a9vOy7YUPOSDzJPrj86iVrWnwm0JwSHXp7uzZdcN7xzKnMgiGB/wCmnln/AIh3Ah3JNz3YTfuIJYTDkRHJnHfvGKWdasEWbYP4cEesSfzmk5TBx+f7Uo5xacLqezmB+nF+ZWk9nbhdN7mWG76kwNxPJJpv07pxT4wu3uJmT5/2nvSf2cxpz6ufPgQaaNYYoAAeCfv/AGq+S1c7rGlsrwOAVdqNTbQ7ltoCO88ZAPHpNeXOqQcEN5CZ9e3aJNL+pAiTlREHI4jiKq6XqbRBJQKVAG6TmZxB7mKGHFqPou036Rjo2CyeDZx8kS2vt5mzJwSd2SeeRQ1xrlxtw3bTMBiMT2Ecii7hVvgB7f5mhN5BjPYd/T/lP7VODkLMducb6q7SdDJWS4kmTifpk4pZrOiKzx73dxhYmT2mYHE/Si9Xf2lgPhzuGYjbE8diZ5pR01/GQR2J+wMiq7Taah1Wo07j3bqJFeePmtFdsIURYfagKqMeQ7x6cxSzWdFIJFqTuHBPBPGYFNuk2WvB9uzwkiDMkQMgQZMmIivdfYa3cUOM7V9eD2O3+lEaz0VmslawuN0a+az2q0bW1ChicGeAMYx50A/TGBlgROfmK1agG4QQOTyB3E/y/vWX6/rXHgjaJwwgEgCDwBif0rxYBkJ4z6vXbYnvsDi+n7oa3pwRPOcHPPer9BY2sWkxJHw/jHYmcc+vahNL1copUCR8/SrekakO3uzgsWafLEkx9KpV4VmwajSyGVosNIIvrWVo73VQyheDg/1/amYbCsvERiYxkcelLDpAzTaZYPBHB9RH1FG2F8BXuufqOeR/WrsaWnKP212t/USxoZtDb69TX7JdqQHZiFC/ExMGYHM4/wAmgzolAkEgejN+YOBTzUKHt54+E8fC2PLH2pMekuIBcFDiQM47Edj9ah7T0WXo9JHO7+7KGDk3fHp6ojRWfGVdQ6CcsCRzAYQeZx96dazo0y67WxJK8g94jnz/AGpLqNcLNxgACrCRPkYkY5yKK6e/gaQQWO6SAIPbtHEUUANFFWj7nxMLSearp8cKpkuMCGPuzEjiJ7Rjz9ZpXqrhKlDAOCYg+fcfOnjXQRyCR2USI7gwDxSq5rU/iH3AwwUDBncAIwfMY+1VFJJ18qfxSfyH71KIlP8Ayx/7qlTYVNx80EmpbGcYkzwTM/liD5Ub0TWXEue8tifDBgrwe+fOOIqiytsrBLCPh4PIMz5ZCjH7V3Y0BdlCDe3POAByGJPhA8/60Jjgw7x0WoNfPNG2ImwDjAv61a19nrFy4d6WCxHLBGMHtmaQ6/T6jU3fegSNpVSIAiclZPEijLfWb2lt/wAO6wWl1ZWBG0NLAHsZBHHeu+krd1Kuz3tq7igCgQRAJklgcTHnRH9o7wTIKb0Iza0otNE87XF26roAYPraXaLRKEb3m4AGDgwBwJOYzNA6zpY3YbkeYzJ7itBa6t7tvdGGC7jvVsQOPoTQb3gzNcjaOYkEbj67o+4HNEJaWgtS+rbpxp2tYQXdebHnfT8kLpdPG1PLH7sfqaMttLlvKT+w7TVNowGaR/KMj6/jI/McV6twBJJHiPcjgfN4+x71VZFn9UF1sf7YPkwH1IJPakhfnn7/ANqe9bH+yo7zu7d55EmkbL8h9J/elpPeXU9lGtOB6lbD2Lu6ddOWv7JF0iGk4KqB4QDOSc+narr/ALVsmpd+UViFBAn3cTztncc5nvFZfptvchXzPp2XEd+T2Fc27b7hPbPM95+maYYfCFma3VOZMWMFZ58/in3tB1S3fTCEXBLEmMAniQBukkz5Uj0axuJ4EY5ycAxBnBParBpz4voDx8+2KKtdEulSwQlZmcdgWBz2jM1V1A2VnPcZpN9dOgTHoHRm1QKrCqpLM22YyQABtAknzjg5xR3XOi6bShBcuXWdgSsKhgLtyR2yfMT6RSrSdO1CIr2xcXG4FSFJ7gqJG7mcUjbVyTvljJ5JJgme8ycmvbm9ExbGNFsz5la/VdN0l1N1q5tbYSQ7CRxl15AgHCg/EI8jh+JxkCftz+RNM/8ASLrQ4XzYgyCZ4AniBHEmvLGmXi6rI+fqDx+H9/0q+2yMK7oHSlvg2+pwD/KD03VDG1ZEMHJBMx34GOBTa9qGbaxk8gkyTOD8+3pQQ0qjdtMjaOVg/KNsfrV6r4Djhh2+Xb3f7GpQqcBsJ/bCLa9/uBoMEA+uMHH96yfVXN5mI8/D2xnFO+qXYsqY7lfL9VB7eQpBaNCkdS1uzoBl6pXSQM8ntH1zNdWCygGRJkD0Bxz8pq++Ij5VRPFD35Ww5oIorTdElbKEcBmX/wCZI4+Zpn77a+6PC2fWeCIBilHQX3WGXyJP15HaP1+VHs025j4SG4PB55t/PgUcHC5PUsqV3xKvttBZCPCRj5Hg8xiopJBU/EDjmJHqT3HlXF7hG8jtODMHj8EntwKl5iGVhywjg8j/AKC3nnFSli0ff4qprW/xR4h2M8dxzJr1lIIcDAAkd584meI5phpOiXrh95bUbTnJCk9mABWfuRXVlb7LctLprbJbwd3gYHkgs7ZiDI7ACeagtK19HEI43FznAnAAuiPXzU0fT7jguIRTPiLY4gwozz+dJdb0kq8gqyrsJgQRLTPiht0I/wBI86I0nXX027T3V4aCrifC3iBkdivHPFD63qIdrmweG5sgdhEgQTHn+dGkbGI7ByszVuYRhoB61f6rrYnr9xUoaX9P/hUpKysXxIcPL4xx+opr0rqJtsHEBsrxO4E8GRxgH6Uhtnx58s0fpL/aMASfMk8fIZqW7M7xY8lq6OKQytbF714+KZarVtqHAIA2ghcHgjjAgY7VXZv3EDKpKjGAO/8ANEeVVXgyAlDAbscye3NH6TQvdVjCxbG5ieBz33T9KMIIDDQ58qx9USSSYTON+MWMfwlultsC0nJgTBnmTPftTJJ2j/1TgNx6iJrxtNASACCMDnuRkg4M9j+lE3umXAAGtsBBGVOACAx5EASBkdx51UYwlxuIND7KqJO0H0JwGiPWMg/P1ri+xCj/ANMcMRP/AEnH1NdagCcjHqvYZ+KY/LvS7WdUWZADGZB8o4z/AGqS4BN6fSSai9gxxau64x2H/p7GPp270hNzHb7UZZuNfLBjAEHA7yfvxVWttG2QNxMgny4IHn60u/JtdPpdMdOzbd5RvQZIYev5R84GfSmG05mfh8iD6cnmkvTNQEJjG7Gc05txtaByQMKo/KYPfmiMOFg9padzZd/Qrzcc4MyOxz385IojWe0F5oE7FkiFBB9B8Ux9RVItY45biF7ekx285orS+zjXrfge2o+IyRjmJCggH5VDow8ixwkITIAWRk5HRMek9be6UsraD3AJ8JVVCCB3JIPAMGs/13oOrRvfODkzvtlWAgxJIPhzjPlXfSOqPo7jFHW6hGcMFJnMb9pBgfF6mmeq9sb97CKEhwwKmWiMBixyMntUxQRssjlaYlbKwNkcdw6AJNp+oXNONl1SwPi8Ug8Dz7ZmY71y2pNy7JjvxHrHcz3zFG9Y67cvWgl22u4HwtJHB+KJyYBH1pXoNOVIJ7/L1470w59irU6ied/9ouJaK5FEehXenTn/ANJ8v/6P7V49wKjEwB4ew7nvDGrdMmfuPw/sJrj3QYEGI2g/g7eij9ahJRkAi+MpJrtXvhQRtBJxgT50Pp0k/Q/1o7V6dQ8d244//XAqbBbuDvA+/alnDOV1GmLDGCzhC623DR6f1odlwKM193cZjbIA/M5+0V2mjnYexYD71SrOE10yr/Z69Fzb/Nx/3nyP5U20igFkjGV7DByPxT+VK73TQLgWTGYYECYiOfT9KY202sMzKjMpkjEywkk+c0yywKK5vXhjX2OcEq3TrKMhjgjgDI9AxP6VFBdCAJPxAQvI5wGP5xViWm3EqpIwZG2PXMT680b0gvbuELbBJIIJIUBTz5E/nxUu3AeEWUrFCXvDSDzXB4Kmu6nqkThk4UnYJZY8wTkCMgig7Ou1Okb4W23IxcRwoM/+IpBA3AeRyKM6j1DUh1e6I2P4du0JzMSJPAHP2oq/7UWryuGQhSUUKY3EAlnUmYAEiDE55pV8s7Ktv8Jx7w0m5CCMDdhZ72i6pc1Fy0SFAG5Ijz/FuMtkrPOPqaV2pV9pIYgYPI8xzTB7koMx3+wMfLk/ehtS4CDHikQe8EZFXc61z0mqM77d1Q3un/lP3H9a8q/+DbzX7/2qVGUDcEZ0D2cfU33tz7vasuWBwJyI5nPGK0nWvYhbFhmW7OyXIcCTxAXjOOM0N7Y9YXV6mzZsMscb42gu5jLclQAKfH2BUoqteue92+Nz4kJGNqzBGfypUucSDdBdO3TsDS1jdxHW6WLBBC/OT3yM4k+VFLqLxQ203FSNxVVPBzJjkRmlmttNbd0YQwnBmQRINaLpvtuLNlbdizB2wWdp8R5IgZ+pp9pBWRBHbnNe7aPxPojNF0FAbAdiC4Z22jKoACOeTP6UJpuquHuENvER4gGJHaZ+Qx8vKuej9bLaknWPc2spUkYABIOcTsPkIp71e3oGsM9s2wR8OyZ3DgbRBIxyfOrgYsJ9kQLN0Bqr5OeKWXbTht0r2jCQZmTgnI4xQzdLVjIXjEBSPn4ZyKc6H2fu3lUJtQExubjdydvdu/nTbpHswjX/AHF47tq7vBO2e8t+E+nOaFYLqVmaZzYg6N53HpRAz63+ixunsC27Qp8UQFXsJmc4ye9C63T++uKRuAUEHw5mZ48sVses+zfubJu4Qe8cKjSTtkC2VjPwgzPpSmx0xnwoAgclWj6RV+7JNK7NVqmtEDG26ueSkdvoxJ5MegE/UTT3p/s7f2TsZlLCJVZjbIlWPkZntXL2vdMJCNHAIJBgjB2mQOOaP6t7Q3X/ANuQqFSpAU5J8zMmROAfOgPa9ppg+qo+d7mvj1TiKoUAOUJpNA1zYiKTJ7KpAnOR2xJx5GtK3sTaFlmuXWhF3b9iBSNpJCqxncD5xyBHlxpOhX1VWt3/AHRcDG0+HBILywEesHms77WdRvhlt34JTMFRywGdy4P6irslt1YIVe5ZDGXSNN/h+abezXU1RWsNYa4rjdNtFdwwAE7WkQOeMTQHtdp1t3N1nTPZDRuL4Uuc7UAJWIzAMemKI9guuRddWts28DxIhO0CTnaC0cAdprZdQcaizctW13NtjxAqFJ3d2XlSMgZHpTrWBzMpjSyyBofEacODXC+TI5MTPPEqB6gDnntViMNw8RJJ+3p50wvdPFkn3igNMksY7kYmDB7HM1xbYsYtgFB33YPntABJGeaO3s15AcXAfirw9pNYyRs4cXuPIdX1H8KrQadncIg3MZ7r2yfXgHmj9V7OXbS72gqAdxUjwkECDgE5PIkUBpNfc090uoG6GwyKVz6g54p30vq7673iudlsRKiMiZABYT28/Ksx4nbLtAFeqS00Mcg2iy8k0On35rM3bIbnOMTHb5ULqOnbiGyIGCIH6VuX9mrQEncoHeQI+v8AanWk9odNZTaluNpwlsHa5IAJJ4PHJn0mjlg/yT0PZGsjAcOnllfKh0wFwxLGMgkz9fURVraUTu8vUD8uO9POpp7689xAFV2J24Pqcgefp3ovS+y4dTtvLuAllK7SFiS3rHEED6Uu6RjOSlDp9dId5DqyLohZ8acDxxkEd14/QD+lOb3QryWluvbZRPhkpLCCxkdhtBjHamdr2OBtllvq65HhRckDid4Wc9zitP05C1sWrxRysBDuU7oB8exsY8jPerRTRyHa05Vo9HKcyWDSxmi1N26dtm1vbJIDLCqOOWAmT28qB1fR9Tp033Q65MncpEiSoMSA2OMVqfaT2gtJcttpfdtdki5sX4lED3ZaIMxGM4ERTPrXRLmqsqj3BbLDcqlSxD7T4WPaAaaJccXwm5Jp5GFneElvlgea+cajrN1kFtwrbjLEAbvMgEYBjvzil27wqMxmOOO1HX9EybkfDKYOANp7j51d0q/YdhvBdiwQArIH8sZEzQTcholZZbLr5g17xdVZx9lJfff7ajzJFFnS3BJ2PtBAJgjH7VoNf7J2XwjFHBJHlM8beY+VLF6xd05KO3vQu4Y8hxDDMfOpMG0+NEk7HGnfWqdtB4cBYv14Kz3+qV7Tf/Wbf/4//wAz/SpVdjf9lT2HRf8AsPoUPpH2EOPiUSJ7GRWiX241Fy1dY7A2IZVhl84zUqVnztBItRopHta6j5rM3LzXNzuSWBJk9yeSfOtf/wANdOrnU7lUkKpUlQdpO4EgEET9KlSnYfeCpofFNnyKef8AEq0v8MrbV3+8VQ0eIKATAPl6ViNDa8AMnJ4nHNe1KK/30TtHEwryWnue0Ny1pFNsICGZQduQAAZ55M5NP/Y2812xcVifiORhpaSTPnUqVnxDxH5rqJAGsAHp+qq9tbAJ04M/HEyZIxg0hXVkM4AACgxz24BzxntUqVr6UCim+y2NPeurOM/JD9MUFWYqCZB7xnsBMRQ/tFowihlkGfMxI2iY4nNSpUkDurWXqYY/6YH7RfnWeUNoPbHUKwsgrtD4JUFgJOAT2xVXUP8AcZmcklmJOTBMntwK9qUgxjQSQFzcsr3MAcfJb/2M6YiaayVGXm4TAndJXBiRjH1PnWS1t1tV1Rrd1jsW+tlQCRCeQ9eTPrUqU4fdC1ZvDDGBjhaLqfsVpSxthCu2010OGYtuDxB3EqRB8p9a+eXNa1sqoAKzwQCMkD5jmpUorHujeC00ltaxrSKCItH3jjcB4Q8RjiBGKP0doWgTb8M8xmY4malSlHvc524nKzIpXslaWmlx1Dr1zbBCkSR3/rzSe91i4BIiQ57dhMCpUr0uaXb6jUSs0ztriPD+y70mvYsWwCw7TzzIBJpi2tYsBgSO33qVKWrKV0uqmk7OmL3EkUM+Xkhuk9WuWGBtmN1wgjlSDzKnH1ia71vU3vOGuEE7WXgDAkgY8jUqVfY0O3VlcqZpNm3catCaImeSIgiOx/wV9Q9lupPfsI107mN02ycglRMTBycVKlMxJjshx3EWvnnWs3brHJ96/n/MaRFeYxJJx5iIjyqVKF1SLz4j99Sm1vrV4WoDkbUJBEbufPuKW6y4SQJOTJ+fn+dSpRJHEjKtqNRLMGiRxNeZ+Cr31KlSgJagv//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lh5.ggpht.com/_o9BLyKHDLd8/TJjl_3ApIaI/AAAAAAAADps/T0aMtjgQIvg/Brick%20adan%20y%20eva%20(5)_thumb%5B1%5D.jpg?imgmax=8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420888"/>
            <a:ext cx="3600400"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90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336704"/>
          </a:xfrm>
        </p:spPr>
        <p:txBody>
          <a:bodyPr>
            <a:normAutofit/>
          </a:bodyPr>
          <a:lstStyle/>
          <a:p>
            <a:pPr marL="0" indent="0" algn="ctr">
              <a:buNone/>
            </a:pPr>
            <a:endParaRPr lang="es-CO" dirty="0" smtClean="0">
              <a:solidFill>
                <a:srgbClr val="FF0000"/>
              </a:solidFill>
            </a:endParaRPr>
          </a:p>
          <a:p>
            <a:pPr marL="0" indent="0" algn="ctr">
              <a:buNone/>
            </a:pPr>
            <a:r>
              <a:rPr lang="es-CO" dirty="0" smtClean="0">
                <a:solidFill>
                  <a:srgbClr val="FF0000"/>
                </a:solidFill>
              </a:rPr>
              <a:t>Gén.2:16,17</a:t>
            </a:r>
            <a:r>
              <a:rPr lang="es-CO" dirty="0" smtClean="0"/>
              <a:t>. Y </a:t>
            </a:r>
            <a:r>
              <a:rPr lang="es-CO" dirty="0"/>
              <a:t>Jehovah Dios mandó al hombre diciendo: </a:t>
            </a:r>
            <a:r>
              <a:rPr lang="es-CO" dirty="0" smtClean="0"/>
              <a:t>«</a:t>
            </a:r>
            <a:r>
              <a:rPr lang="es-CO" i="1" u="sng" dirty="0" smtClean="0"/>
              <a:t>Puedes </a:t>
            </a:r>
            <a:r>
              <a:rPr lang="es-CO" i="1" u="sng" dirty="0"/>
              <a:t>comer de todos los árboles del jardín</a:t>
            </a:r>
            <a:r>
              <a:rPr lang="es-CO" dirty="0"/>
              <a:t>; </a:t>
            </a:r>
            <a:r>
              <a:rPr lang="es-CO" b="1" baseline="30000" dirty="0" smtClean="0"/>
              <a:t>17 </a:t>
            </a:r>
            <a:r>
              <a:rPr lang="es-CO" dirty="0"/>
              <a:t>pero del árbol del conocimiento del bien y del mal no comerás, porque el día que comas de él, ciertamente </a:t>
            </a:r>
            <a:r>
              <a:rPr lang="es-CO" dirty="0" smtClean="0"/>
              <a:t>morirás».</a:t>
            </a:r>
          </a:p>
          <a:p>
            <a:endParaRPr lang="es-CO" dirty="0"/>
          </a:p>
          <a:p>
            <a:pPr marL="0" indent="0" algn="ctr">
              <a:buNone/>
            </a:pPr>
            <a:r>
              <a:rPr lang="es-CO" dirty="0" smtClean="0"/>
              <a:t>Podemos decir que Adán era rico en el sentido de que tenía todo lo necesario para suplir sus necesidades, en el Edén había de toda clase de árboles frutales que deleitaban el paladar. </a:t>
            </a:r>
            <a:endParaRPr lang="es-CO" dirty="0"/>
          </a:p>
        </p:txBody>
      </p:sp>
    </p:spTree>
    <p:extLst>
      <p:ext uri="{BB962C8B-B14F-4D97-AF65-F5344CB8AC3E}">
        <p14:creationId xmlns:p14="http://schemas.microsoft.com/office/powerpoint/2010/main" val="3196896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338936" cy="3672408"/>
          </a:xfrm>
        </p:spPr>
        <p:txBody>
          <a:bodyPr>
            <a:normAutofit/>
          </a:bodyPr>
          <a:lstStyle/>
          <a:p>
            <a:pPr marL="0" indent="0" algn="ctr">
              <a:buNone/>
            </a:pPr>
            <a:r>
              <a:rPr lang="es-CO" dirty="0"/>
              <a:t>Además </a:t>
            </a:r>
            <a:r>
              <a:rPr lang="es-CO" dirty="0" smtClean="0"/>
              <a:t>disfrutaban </a:t>
            </a:r>
            <a:r>
              <a:rPr lang="es-CO" dirty="0"/>
              <a:t>de las visitas diarias de su Creador, con el cual </a:t>
            </a:r>
            <a:r>
              <a:rPr lang="es-CO" dirty="0" smtClean="0"/>
              <a:t>conversaban </a:t>
            </a:r>
            <a:r>
              <a:rPr lang="es-CO" dirty="0"/>
              <a:t>cara a cara, y así transcurría su vida en plena armonía con Dios, </a:t>
            </a:r>
            <a:r>
              <a:rPr lang="es-CO" dirty="0" smtClean="0"/>
              <a:t>hasta </a:t>
            </a:r>
            <a:r>
              <a:rPr lang="es-CO" dirty="0"/>
              <a:t>que violó el mandamiento de Dios</a:t>
            </a:r>
            <a:r>
              <a:rPr lang="es-CO" dirty="0" smtClean="0"/>
              <a:t>:</a:t>
            </a:r>
            <a:endParaRPr lang="es-CO" dirty="0"/>
          </a:p>
        </p:txBody>
      </p:sp>
      <p:pic>
        <p:nvPicPr>
          <p:cNvPr id="4" name="Picture 4" descr="http://apocalipsis18-4.com/desnu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05064"/>
            <a:ext cx="3672408" cy="187698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354759" y="3811012"/>
            <a:ext cx="4536504" cy="3046988"/>
          </a:xfrm>
          <a:prstGeom prst="rect">
            <a:avLst/>
          </a:prstGeom>
        </p:spPr>
        <p:txBody>
          <a:bodyPr wrap="square">
            <a:spAutoFit/>
          </a:bodyPr>
          <a:lstStyle/>
          <a:p>
            <a:pPr algn="ctr"/>
            <a:r>
              <a:rPr lang="es-CO" sz="3200" dirty="0">
                <a:solidFill>
                  <a:srgbClr val="FF0000"/>
                </a:solidFill>
              </a:rPr>
              <a:t>«</a:t>
            </a:r>
            <a:r>
              <a:rPr lang="es-CO" sz="3200" i="1" u="sng" dirty="0">
                <a:solidFill>
                  <a:srgbClr val="FF0000"/>
                </a:solidFill>
              </a:rPr>
              <a:t>pero del árbol del conocimiento del bien y del mal no comerás, porque el día que comas de él, ciertamente morirás</a:t>
            </a:r>
            <a:r>
              <a:rPr lang="es-CO" sz="3200" dirty="0" smtClean="0">
                <a:solidFill>
                  <a:srgbClr val="FF0000"/>
                </a:solidFill>
              </a:rPr>
              <a:t>»..</a:t>
            </a:r>
            <a:endParaRPr lang="es-CO" sz="3200" dirty="0">
              <a:solidFill>
                <a:srgbClr val="FF0000"/>
              </a:solidFill>
            </a:endParaRPr>
          </a:p>
        </p:txBody>
      </p:sp>
      <p:pic>
        <p:nvPicPr>
          <p:cNvPr id="6" name="Picture 2" descr="http://t2.gstatic.com/images?q=tbn:ANd9GcSE_l9fs1zKwwiXelqr29aG_l48NGgusuEsVAKoazbsJAV31uZ4b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7654" y="188641"/>
            <a:ext cx="3036305" cy="3384375"/>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95536" y="5884789"/>
            <a:ext cx="3672408" cy="830997"/>
          </a:xfrm>
          <a:prstGeom prst="rect">
            <a:avLst/>
          </a:prstGeom>
        </p:spPr>
        <p:txBody>
          <a:bodyPr wrap="square">
            <a:spAutoFit/>
          </a:bodyPr>
          <a:lstStyle/>
          <a:p>
            <a:pPr algn="ctr"/>
            <a:r>
              <a:rPr lang="es-CO" sz="2400" b="1" dirty="0">
                <a:solidFill>
                  <a:srgbClr val="002060"/>
                </a:solidFill>
              </a:rPr>
              <a:t>Su santidad se reflejaba en sus vestidos de inocencia</a:t>
            </a:r>
          </a:p>
        </p:txBody>
      </p:sp>
    </p:spTree>
    <p:extLst>
      <p:ext uri="{BB962C8B-B14F-4D97-AF65-F5344CB8AC3E}">
        <p14:creationId xmlns:p14="http://schemas.microsoft.com/office/powerpoint/2010/main" val="212280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anim calcmode="lin" valueType="num">
                                      <p:cBhvr>
                                        <p:cTn id="20" dur="2000" fill="hold"/>
                                        <p:tgtEl>
                                          <p:spTgt spid="7"/>
                                        </p:tgtEl>
                                        <p:attrNameLst>
                                          <p:attrName>ppt_w</p:attrName>
                                        </p:attrNameLst>
                                      </p:cBhvr>
                                      <p:tavLst>
                                        <p:tav tm="0" fmla="#ppt_w*sin(2.5*pi*$)">
                                          <p:val>
                                            <p:fltVal val="0"/>
                                          </p:val>
                                        </p:tav>
                                        <p:tav tm="100000">
                                          <p:val>
                                            <p:fltVal val="1"/>
                                          </p:val>
                                        </p:tav>
                                      </p:tavLst>
                                    </p:anim>
                                    <p:anim calcmode="lin" valueType="num">
                                      <p:cBhvr>
                                        <p:cTn id="2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122912" cy="4320480"/>
          </a:xfrm>
        </p:spPr>
        <p:txBody>
          <a:bodyPr>
            <a:noAutofit/>
          </a:bodyPr>
          <a:lstStyle/>
          <a:p>
            <a:pPr marL="0" indent="0" algn="ctr">
              <a:buNone/>
            </a:pPr>
            <a:r>
              <a:rPr lang="es-CO" sz="4800" dirty="0" smtClean="0"/>
              <a:t>La pregunta es: ¿Cuánto tiempo permaneció Adán en perfecta armonía con la voluntad de Dios?</a:t>
            </a:r>
            <a:endParaRPr lang="es-CO" sz="4800" dirty="0"/>
          </a:p>
        </p:txBody>
      </p:sp>
      <p:pic>
        <p:nvPicPr>
          <p:cNvPr id="2050" name="Picture 2" descr="http://2.bp.blogspot.com/_DOpAyO01bYc/RbvzW1QZyjI/AAAAAAAAADA/QmFVVJ_Ks6s/s200/Creci%C3%B3n+de+Ad%C3%A1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32656"/>
            <a:ext cx="3240360" cy="43924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568" y="5085184"/>
            <a:ext cx="8136904" cy="1754326"/>
          </a:xfrm>
          <a:prstGeom prst="rect">
            <a:avLst/>
          </a:prstGeom>
        </p:spPr>
        <p:txBody>
          <a:bodyPr wrap="square">
            <a:spAutoFit/>
          </a:bodyPr>
          <a:lstStyle/>
          <a:p>
            <a:pPr algn="ctr"/>
            <a:r>
              <a:rPr lang="es-CO" sz="3600" i="1" dirty="0">
                <a:solidFill>
                  <a:srgbClr val="FF0000"/>
                </a:solidFill>
              </a:rPr>
              <a:t>Para saberlo tenemos que remontarnos al tiempo del nacimiento y muerte de Cristo en la </a:t>
            </a:r>
            <a:r>
              <a:rPr lang="es-CO" sz="3600" i="1" dirty="0" smtClean="0">
                <a:solidFill>
                  <a:srgbClr val="FF0000"/>
                </a:solidFill>
              </a:rPr>
              <a:t>cruz.</a:t>
            </a:r>
            <a:endParaRPr lang="es-CO" sz="3600" i="1" dirty="0">
              <a:solidFill>
                <a:srgbClr val="FF0000"/>
              </a:solidFill>
            </a:endParaRPr>
          </a:p>
        </p:txBody>
      </p:sp>
    </p:spTree>
    <p:extLst>
      <p:ext uri="{BB962C8B-B14F-4D97-AF65-F5344CB8AC3E}">
        <p14:creationId xmlns:p14="http://schemas.microsoft.com/office/powerpoint/2010/main" val="59549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sucedió 4000 años después de la creación del mundo?</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323528" y="1600200"/>
            <a:ext cx="4968552" cy="4997151"/>
          </a:xfrm>
        </p:spPr>
        <p:txBody>
          <a:bodyPr>
            <a:normAutofit lnSpcReduction="10000"/>
          </a:bodyPr>
          <a:lstStyle/>
          <a:p>
            <a:pPr marL="0" indent="0" algn="ctr">
              <a:buNone/>
            </a:pPr>
            <a:r>
              <a:rPr lang="es-CO" dirty="0" smtClean="0"/>
              <a:t>Extraido del </a:t>
            </a:r>
            <a:r>
              <a:rPr lang="es-CO" dirty="0" smtClean="0">
                <a:solidFill>
                  <a:srgbClr val="FF0000"/>
                </a:solidFill>
              </a:rPr>
              <a:t>Comentario Bíblico Adventista t 5, p 231 p 2</a:t>
            </a:r>
            <a:r>
              <a:rPr lang="es-CO" dirty="0" smtClean="0"/>
              <a:t>  lo siguiente: </a:t>
            </a:r>
          </a:p>
          <a:p>
            <a:pPr marL="0" indent="0" algn="ctr">
              <a:buNone/>
            </a:pPr>
            <a:r>
              <a:rPr lang="es-CO" dirty="0" smtClean="0"/>
              <a:t>«</a:t>
            </a:r>
            <a:r>
              <a:rPr lang="es-CO" i="1" u="sng" dirty="0" smtClean="0"/>
              <a:t>Puede considerarse que el año 5 a.C. es APROXIMADAMENTE correcto para señalar el nacimiento de Cristo 4000 años después de la creación del mundo</a:t>
            </a:r>
            <a:r>
              <a:rPr lang="es-CO" dirty="0" smtClean="0"/>
              <a:t>». </a:t>
            </a:r>
            <a:endParaRPr lang="es-CO" dirty="0"/>
          </a:p>
          <a:p>
            <a:endParaRPr lang="es-CO" dirty="0"/>
          </a:p>
        </p:txBody>
      </p:sp>
      <p:sp>
        <p:nvSpPr>
          <p:cNvPr id="4" name="3 Rectángulo"/>
          <p:cNvSpPr/>
          <p:nvPr/>
        </p:nvSpPr>
        <p:spPr>
          <a:xfrm>
            <a:off x="5591268" y="5373216"/>
            <a:ext cx="3269062" cy="830997"/>
          </a:xfrm>
          <a:prstGeom prst="rect">
            <a:avLst/>
          </a:prstGeom>
        </p:spPr>
        <p:txBody>
          <a:bodyPr wrap="square">
            <a:spAutoFit/>
          </a:bodyPr>
          <a:lstStyle/>
          <a:p>
            <a:pPr algn="ctr"/>
            <a:r>
              <a:rPr lang="es-CO" sz="2400" dirty="0" smtClean="0">
                <a:solidFill>
                  <a:srgbClr val="FF0000"/>
                </a:solidFill>
              </a:rPr>
              <a:t>Recuerde que Adán fue creado el sexto día.</a:t>
            </a:r>
            <a:endParaRPr lang="es-CO" sz="2400" dirty="0">
              <a:solidFill>
                <a:srgbClr val="FF0000"/>
              </a:solidFill>
            </a:endParaRPr>
          </a:p>
        </p:txBody>
      </p:sp>
      <p:sp>
        <p:nvSpPr>
          <p:cNvPr id="5" name="AutoShape 2" descr="data:image/jpeg;base64,/9j/4AAQSkZJRgABAQAAAQABAAD/2wCEAAkGBhQSEBUUExQUFRUVFxcYFxgVFxcWGBgXFxgWFBQUFxcYHSYeFx0jGRUUHy8gJCcpLCwsFx4xNTAqNSYrLCkBCQoKDgwOGg8PGSwlHyQsLCwsLCwsLCw0KSwsKiksLCwsLCwsLCwsKSwsLCwsLCwsKSksKSksLCksLCwsKSwsLP/AABEIAMQBAgMBIgACEQEDEQH/xAAcAAABBQEBAQAAAAAAAAAAAAAFAAIDBAYHAQj/xABIEAABAgQCBgUJBQUHBAMAAAABAhEAAwQhEjEFBkFRYZEicYGx0QcTFBYyUlOh0iNCcsHwFWKSs7QlNUOCsuHxJJOiwjNjc//EABkBAAIDAQAAAAAAAAAAAAAAAAADAQIEBf/EACoRAAIBAgYCAgICAwEAAAAAAAABAgMRBBITITFRQWEycSKRM4FCYrGh/9oADAMBAAIRAxEAPwDCaF0NTGkRNmoBJBcvM2TFIc4Sd6AwTvMS+haP91POo8IVD/dieo/1AgODC4xzX3NcpKKWy4DHoOj/AHE86jwheg0HuJ51HhAYGHiL6XtldRdILjR9B7iedR4QvQKD3E86jwgWoiGYojT9sjU9IL+gUHuJ51HhE9PoKjWHTKBG95/5iA1LTlamGW07hGmkzQhISmwEOp4fNy2UlXtxFFNegKMZyh/FP8IjOiKIf4Y51HhFmpW8DJhgnh0uJMhV2/8AFFj9mUPuJ51HhCOjKH3E86jwgcS0ITIXpe2X1fS/QQ/Z1B7iedR4R5+z6D3E86jwgeoRGpURpe2Rrel+gp6BQe4nnUeEeegUHuJ51HhApZtEeKDS9snV9L9Br0Cg9xPOo8IRoKAfcTzqPCA6S8PqNkGl7ZGt/qgn6Fo/3U86jwheh6P91POo8IDJVDSYNL2ydX0v0G/QtH+6nnUeEL0PR/up51HhAZXsxCkwaXtka3pfoP8Aoej/AHU86jwjz0TR/up51HhAJo8KoNL2ydX0v0H/AEPR/up51HhC9E0f7qedR4Rn8Ue44NL2w1fS/Qe9E0f7qedR4R76Jo/3U86jwjPlcIrg0vbDV9L9Gg9E0f7qedR4QvRNH+6nnUeEAMUJ+MGl7YavpfoP+h6P91POo8Is0WhKKaehLSWKXvO2uWuU5hKrh9kZgGNHqgbr65fdNik4OMb3GU5qUkmkYMwoUKLmQ3FCP7MT1H+oECDBjRw/sxHUf6gRTpNHKmOXZI2mJoq9/s01XZL6RUQhzEy0ABon80lLtfidsRMMzDGLsQER5g2bYetfOPE2MQUZfpVBAYdvXFpFRAlMyHpnQ1TsUaC5LxWmphSKmHTL5Rdu6KpWKsxEQLTFol48VLhVi1yiFQ8sYdNkRXyMVASw0NwxOlYIYwxUpokgjTaJqtNhDEXMWqhDlKBckiIfFyQegPEhple6rkY2miNAJAFus7TBVegg2UZJYqMXY1Rw7ZzSaC17RCmNvpLV58hGUrtH+bJ3Q6nVjPgVOm4clUCE0KPUw0WLzQhhRE4jxKIAK8ekRJhuYjwwAelN7R4oRMtNuqPFizwARJjS6n5r65fdNjOsG4xotTx7f4pfdNhdb4D6HzRg4UKFECDf6DkY6CWneD/PB/KPNIVIH2aGAFi3+nxjzQ6yNHyyLFlfzwIqIReJpTyxf2aZxu4v0hpTFaYtzbIQQlU/nFhOSQekR3CIdJIAYJDADLtMMS2uKlLexGqSBLB/V4pqMXQv7IA5/wDMVAHMSLGpMOBhLL5ZR4kxAEwW3XFiVPYX2xTSpuMehcSnYC+qU9xHstewxBIntEyg9xFrlRy5cVp9M4cRZlraxhxS0HIXA5QxiREyzGLtRTgxSVJIMV4JvcQRe0KdPImuCxSQ3ZEsqUXAY34fONRT08pkom+aBOxTYu07IVOeUvGN2N0DroAQmcMP7wy7RsjYydIS1pxJIUD7peMXpTUh+lIIH7ijb/KqM8qVUUyslyztOw9uRjFKjTq7xe5pU50/kdIq1JKSRkPlxEY/WUgjjbtB2wHXrFPcnGb52F4oTqtSsyTl8mt8obSw7pu7ZWpWzqxIacxGzQVohilgnPKIp0iNhk8lF4llpiNaGMPkqvASRqzPXEMWCLmK8BKLIERYWtuP6MW0oyhk4MoHZlABFOlbYPaoZr65fdNgMU7R7O78xBzVWVhK+uX3TYXW+A+h/Ijn8KFCiBBvNED+zpfUf6gQyVTlahLRmczsSNqjHujFto1BG4/1AijT6UXLBCWBPtHaYKSTbv2aasrRSXSDtUpMo+bTYJHNwC54vGemzio33/nDZ1ctRclzDJZh8nczJWLKpLhyf1tiBahkP+Y9E2zQwpcxUBseNEi5bGEBAA0CJAmPMMOQmC4DgIt0qCSAASTYAXJOwAQR1X1Xm1s4SpQ4qUfZQnao+G2O7arai09CkFCcc1rzVDpHfh9wcB84q52Cxy/RHkqq54ClJTJSfik4v4EuR2tBib5FZoT0aiWpW4oUkc3PdHW2hERDlIiyPn2bqbNlrKJowkcuw7YsytWkIDqIDb47BrBogTkFmCwOicyOsbRHMqtKJczDOX0k5pJb5box1J1PLNVNQtxuAp+h2Hnd5twGyBeqdDKm1Clz3wYsIJ9krLkJUdjgGNLpvS8sSySpJsWAIzgRqL5qbKnyJpwhSkrBDWIdrGx/3iueWm2xsILUSRodYUGmKTKS8troJcBvcVmmz2yipIrUT0kJNxmhY6Q8esRbnyJ0ulAQrzzqUlKZgDlKW29ZjMVMmfiY02FYsAnFiBGRByy2u0IppSW7/s01o2e36Hay6NlLQFCWELSLhIAdurN4qJ0BJBlzA+BScje5Dh4mqNMLSfNVKApQAukgKD8RZ4o+lSmUBMWAfuqGUbIKSVjBK1yGoXgVh5HhEKi+cU6td/aKnsCoNaLsumVMQSG6Ozb1xqvZbiMt+CvUJBiibRZWSDEC4sVPEGIiIkTEcBISldJIMNnJtEVPOu2+/jEqluIkgdJLogvqsfa60d02ACFFPVGh1bIJURtMvumwut8B1D+RHO4UIwoqKNzo7+7EdR/qBAhUF9Hf3YjqP9QIENBS4f2aKnj6Q1o8EPaG7YaKPWh6c4aIJ6F0QqonBAskXUdw8TFZSUVdlowc3Zcl7QOqUyr6ThCHbEbkkZsHHfGspfJnIIYTFLXf2uiHGxk3HzjVaFpUSkJQAAEjLd18YmmICVpnIcpChiCbk5pYcbxx54uc5bOyOnHCxhHdbnO5ur0mWsoXLAKSQQ58fnGg0Bq6io+ylykhI9pxYDeVZvugfpegq1zlrNNOClFRw4FHolRw5W9lo6T5N6XDRAkEFS1kvY2OEP2CNKhKVrszSqxivxSCOrOqsmhllEkF1XUpV1KIyfcBsEGo8hPGtbGAUVtI6QRIlKmTCEpQHJPCLDxx/wAp+s/pM8UktX2Uu80jJSx93qHf1RDZZK7M1pPykVJ0gauWSlI6KEH2fNj7qhtfPrMafSdTR6apVTUp83VSEFSk7SlN1Ae8MyNx64wlboeYtJKEKKRtALQf8kFI9YsKGSW7FuhQ+YgzKUbos4uLBknUTzgC5cx0nhCXoNdGQtBxFhi3YSQBbrIi7qlXmXMmSFH2FqA/ykhvlGom0HnET7OChKAdxurwjnzq1Izyy4OjCnBwzxW4G0jrTISZYlqJISLbjmondDqrXorlkILttybre4jH1s0SllKwpKhsG3xECKisUskub/OHxwsHuVljJ8MbpCsK5hU73zhvpJIvnvi3ovQpmpVMVZCLk7+AjS6v6uS1S0qWgF+lfcP940zrQpr6MsKM6j+zJSKfGbqSN5UY1NOuQiRgExL7S+Z3weOipQ/w0Of3R2NFOso5ThCZaMSuAsNpjJLEqptZmuODlDe6MdW0YzQoK7dkDI1WsehkoTjlhin2mtYxlWjbSmpRujDWpuErM8ERxMlIe8PVJSzuYaJISW7/ABiYTHEV1GElUAFjHYQe1TF19cvumxnUqjRapG6/xS+6bC63wY+h80YCFChRAg3Ojv7sR+E/1AgUqCujj/ZiPwn+oEC1QUuH9mip4+kNhm2HiGNDRRIgR2nVTVqVTy0gh1MsqJ2qSzdgvaAuqeqEqkp0VVUkLmzliXIlhlBClP01jIqDEt91t+WpROUyUjMomn/yv+XOOXjajuoo6GDhdORYVR+dNPIScOMKUsjMJSHPaSQO2K+sejxTypktJUQUhd23kFmAtYc4hptZZVNOkzZoWpMyUUpUkAhHSBWVB3ZsOTmxjVaa0MKumYLwlugtN7G7cUkQunRTpp+S1Ss4VHF8BuWXSDvAPOGU8wEqA2G/beKmhpzyUAkFSAEKbLEkMeefbFsgJJVvz7I25ldM5lvBKpTQ1JivLnY1WyEUtPaxSqVBUtQDB27ohyvuTYGeUDWwUdPhQftpjpQNo3r7O+MxqzqjTy5CZk8Ypy+krGrabgNtMB9AzTpGuXVzw6EHoIOX7o7MzxMHdZqAzVjApKXscScSW6t/ERmxFWzyXN+HoNq5FrRVJTLwoKcO5LflEfkjkJPn5jdLziADwuYA626FTTIkoQp1THK1ZPlZIHsi8b/U/Vn0MrRixYkoUTldi/fFqEcsLp8lcTPM1Ho45V1Hm9KTiMvPzPmsx1vU0PLmEgELVt4BIPfHFdOL/wCunH/7l/6jHX9S6n/o0F7lS36jYf6RFsTHiQujL8XEEa76Ip500IQnCUg45mSEmxCXO2/si/CAdH5McXSUtSUM9wyiN5B9nqN2zjcat06VKmrKUFXn14SUgkXYsTlBXTasMlV87czf5PGZ1pU42ix6hnkro5ppyhTJo0y0BvOLAA4EsPlBKiThSGGbADeBYczeIdZKcrnUssbyfln84MTZWBky2xkMCckJ94xnlP8ABJ8u7NsI2m7eCrNqEoKrAlI6ZzYn2ZY474ES+jimLutWz3RuggqlJThR7IN1HNSjmo7yYYqkSi6zlvtEQaQ6wPNK8iYpf3geWyOdLlkNaxy4jfG50vpRc8GVISS5ZwLN17Ip1+iX83TFgoSnSdyxc846OHm4fLz/AMOdiYanx8f+mRRnHq4bMlKQopUCCksQdkNUqOknc5dhhEeCHJjwQAIGNJqibr/FL7psZyNHqhmv8Uvumwqt8GOofyIwUKFCgEG60d/diOo/1AgUqDGhpWLR8sGzhX88Ql6OQEsA53kl/lE0VdP7H1XbL9IFSKdS1MkOYIy9XFGZLQ4JmLSi2wqIEPkIwksD0cJ4XAP5wf0DXIlVkpa7hBCw+RYHAewkcoda6ESbTsaPTEhEmsX5p/siEgKcpCwhKVzMLs5Nnzj2RpJp9KAq4TMCr5Y1JAfdcGBqahUxSlKLqUSpR3qNzHkyVCauGjNJsZSxMqTa8FPSulGPmAHEmfMIW4IwnFhSONjyEbjyf68oL0k0hKkkpkqJssZ+bfYoPbeG3RyxawFndiNh+FgB2qivgxShvUtR5NeBUlGOVETqucszO/U9UZdVuRMseCvun8u0QWmyysts2mPn2k8odbI6BmCaEs3nU4zbLpWV84v1Xljr1hkqlS+KJYfmomEqk+G9iXJco7PrBp+TQU5mTCA3spe61bAB+eyOBad1hm1kwqWSxLtArSGlptRMxzpi5it6ySeobhwEeIrCAwENyW4IXs6VqnMQmmQE3NypveOcWNKacRIdUw9L7gSQWOxwWc9TxU1Q1NnIoTVYpgnTinzCA2EgmypgIyNzsYAb4jqdSa+sqFJmiWPNMHKvswSAWBDknJxsjnvDXqNt7HRWMSp2S3AldrBMrVSsSRiRbo7XP+0dxAZTm32YfsEZTUHVCZRzphmGUrGAAUA2IJO0cY1mlJuCXNUdiCexo0WSVomGUnJ3Z8y6VmPUzVf/AGLb+Ix1XUq1EjqPN3/OORVK8S1Heo98df1UU1M37giuL+KG0N2wjq0ojfdZJ7STFzWhbISN6tnAGJdHywlL2sfy64B6wVZWp9iTbuJ+ccuW5uh80C69bVElW3CsDrIDQSmSgmWXWAVe0Tu3CM/rFUESpc1JYoUL7gej+cVZWmTNwEpBmAkHiU3HYSxg0XOKaNOqlJxf2GVhSyEg4ENv+0UOAHsJ+ZhtXSpVZsTZBnSB1RHLnIlp6R85MVnhu6trn9CPFCbMFz5tOeFAc9pyEVtuMTXRIlATYYUcB4CM7OUo1hnFX2coFOLeoj2QNpjQJpQkFnBP3lF1dm6KdRLRLRlZIs/N+JhtOVm/exFSLaXrcxdfImVlQpUtFgwJNgNgKidvDOLHqPMa82W+5l97QX1NqUzFTceWLEAP3s41wkA5IAHGNNXFSpPJHwYaWFhVWeXk5RXauzpVynEneg4h27RAoiO1zKQEXAjFa1aESekkMobtvAw3D43O8skUrYLKs0WYqNJqjmvrl902M40aLVA3X1y+6bG2t8DFQ/kRg4UKFAIOg6AQ9BKDs4V/PEJYuQVF8r5GGaFmhOj5ZIcAK/niGemy1ZKY8R8otR4f2Orf4/RcwOptpQn5Ok90eyGKUv7SDbwihMnWBSQ6d17E914v6M+0Vk17jjthsdkJqbu5ptHymSIVZMYGJEHCmBWlqzDLN4ZJWRnW7MyZrrGZeYosLmzeEW6uaJaQAzhwAPeObRRpJmEY9wLdai5+XfD1J2k9LjkgHfvPCFIcKmkWvcqz8IiqKQYiAXL5C/8AxEzlgzpTk5zO/CI0+rOodTVMUSzLkkh5iy2IbTvV1DnFW7ckmd0PqrUVS8EmWVna2Q/Eo2EdA0H5EJhIVUzkJFnRLBUTvBUWA7HjpuhtESaOSmVLCUpGZ2qO1R3mLpq0e8OcIlVRdJ9D0SwkAAMEgAAbALAcojqZGJBSCxzDWvnEyVAx6VDfFVuQU6BQwDap2O8EG4O6Mz5UNOCnoZgB6cwYQOvMxpJuj8RLTFh7kJID7HyeMrp3yemqnpVMW8lKSyHOIqO0nd1buMR/Rb3c4DKFwN5jr+ilYJbfuJjD6V8nlbTzD/08xaEqLKQMYKQbE4XIs0GaDWBB6K1GWoMDiszb3yhWLWdKxpw7SbubWjq3Szu545Nc7o9oKBM3zhVlhwp6z97sgTR1yEpstKs8s72ixN0/LkSFdIOXOe2OaoO/BtbM1VyxMlTpJNxiT2jI8xDNV5cvzIUUBUz7xN2IsQB2Rn5emnmnCSSo7ATxe0H9X5ZQoqW4Ci7DjnGmpBwg0WpTVSadjQIqRsYdQAh5SDtJipOXLNxY8oYmeBkXjBludFbIbVLjKa0aWCZeAe0ruifWDWXCSlGcZGXIVOnAE3Ubk846WGoWWaRzcVib/hA1GosnClSz9427I29MXurLYIBU1H6OEhSF3HRZCiSOAF4KrK0jpS5qRxQsflaMtdOpJyRpw7jTgotlypnBoyms3/xE7oKqqwQ4LjgX7oF6VmhcpQ4RWhDLJDa0k4Oxg6uU4CxkbHrg1qklivrl902INFU/nJa0HYYv6uyylSwdikd02O1UleLRw6cbTUjnMKEYUXMhvNED+zkbLK/niKwQdqUr7A8EdWKFc6ilS5aStagrCkZlp2I/IGIKmkKSUqSpKxmkggjrByiaL5+xtb/H6RV803+GU7DmQxg9oYYRe/HfARU1jhxFR3DIdZi/T1JJwIs3tLOQ/CNsPT3MzDNfpVCB0j1DaeyMtpGvXNNkkDYNvKLiikTWAc4bE3L7VE9W2Luj6cKKiCxBz4Cw7ol7kLbcDy6NTDECkDaRzYRbk4E+yHO83MFZ0xSR0xiEUOhie3UYW9uCbjKYfaBZGMggsoOktsI3cI6FqzpqqrJwSpYSiWyiEoSAz2Q2wFiOqMKrSEsfe5XjYeTavGOcRkRLDm2WPxjPiXlptj6Ec00jovo9t3VaBtctAOElZHX/ALReFY8DautZftBPeY4MpJnWpRaY2m0lNCsEslKXBHnATwZJI4ZPtgtJ08EqacQkH7zMkdb5QITq5OqmWZvm0A26JxKAOd1dHLdBTTegVLkkMFltrXbJ4101UilLwJqujKWXa/fscnSqVoC1yRhW5SbOEl/NqUCxTiAcAPsgZ55ZX0DMRuAWohvwqJhyJcxc1ZmhWFaZJQkv0SEMsYdnST8ovfsVZU4tn89ndE1ZTlK0StFU4xvLkpaS0rUSkFSVuf3gCIq6J0lTaSeTVyJXnW2i6mzKFZjqeDukdEhaAlUxKONvzaBdNqRSypiZxmzCpBCgQsAOL5JEXoqa+TK1JUpR2W/pGT1j8jq0rK6OayPcXiJT1EZjrv1xnpHk9W71E0s1wi6gp8nUGbjHRNL+UXCcNPKMw7SpwkdsBqLSc2eZhqVoQVqGBMt04QzEFWTn8zDK1VxV4spSoyl8omcptHypIIli28+0rirwyiUTNwjXnUunZ3Wl8iFv8lO8Z7S+rk2SMST5xLsMIZY607eyMmZSe7OpTqRirJAatrQkXzgFUaWIKiMz+hDNIqLn84HCU5jdTpJIy167bsi5QaLE1RUs8WjU6pSqeUqZPUkKWlWCXtZgPZG9znGalzMCXdoOagJC5iiEqUUsRuxHMvlEV75G77CoqKaVtzf6OlnGZky6z8tyREmlKwthT7SrdQ2x4CUB1G+cUZU7pKWdguTsjlptmqyK+laGRLkEkBJSD0xZRUdnERgairBTjGRsRxgrrNpczlYU+wmMtJXeYj93EOsf7d0dGjStG75M0qm+VE2rqvtljfByVTYZp4lHdMjLaIrAicpXDKD+jNImatRIZihu0TYdUi1K/ixWjNONvNzl5hQjHsaTnnYPJH7dH1zP9ao7TpbVunqkkTpSV2Z8lDqULjnHEPJdPCPRFHIFfzmKH5x3FNWBmYSuWaakbpfSOc6y+SFMqWqbTTSEywVmWsOSEh2Cx+YjAzabCkJTZh3i/wA4+iVaTlgdIgDifGK9TJp57JVLlTAQ5dKSADlfeeEOVSy3M7gz5rNFMv0w2Zvsi5oOeUhQJ+9HSdbNR6UqIkqMoqOEgnEi5DED2gHAGe2MHXatzaRZEwdAt00kKSTkyTve12iI14t7Ml0pWWxZXWhrxTmpQbsIqIpioklXQ4MFdR3dd4kqKMk7Bl0R7TZi2YDbflA6iuSqLJAtIyA5CNf5ONGqqKogTFIQhIWsJIBVchKbggh3fhGbp9XZcyWpRqFAhreas+4LCrCzX5Qe0BVyqCZikzJsxSkgKKglDBwfZBUG6ztik60cr8l4UZZttjr02gljolr5ZAgcG/OFUrlSpSlYQQkEsA5LDIbSYwVdramepKgvAtAspnTe5cFn2XtFUa2lLjHictYYetr2jA6qT/GBrWGbSvM6RRTiZSCQEkpSVDYCQ6h3xInScsuywWsSC4BO8jKORVGuqgcKSwUxvcEFi/U0RT9YisG3SNywZRBsHCeGwDZeGRqSS4KPCxv8jrdbp2TK9tYB7Oy8DRp9SlEZDYEi7bHJytHKaXSpKgFqOEC1yO/jwjSp1jSoAK+ylgOSC6lHrP8Az1QmtUqcLYfSw9O1+TT18zEkggEnY9+cZlcxgcXRbOKq9Y3PQQEo3r2vkGdydrQCrtPOstnx4ABzeMkKU5M3QlClHkPLmJe5itUTAE3tGYRpp5qdubm7AAOTxs8Dq+vmzFB2ewAxMlL3YjbGuGFd92LljIrg6DofW9Cj5hSgVD2XO7MHe0X5mmMKekclOO7844yqWuWsKST5wKBGEFxtfw3x0PVppqEif5wziHZdhmzgbRcdUTWw8YfkmZKdbO2mhusmCo9iW805FIY9vCM7X6HmSWExOF8iC6T27O2Oi1VZKpUMGxdn6AjE1dZMrlmUj2cRxq2JGXNtkFCcrf6+yKiX9mZqUqUyBmogDtjrurlCKenRLTsF95O0xy/Ser82XPQiUvGcQCdhB4+MdUoSUoTjIUoAOBk/5xbFyvGNuCtFO7uieqLjEsskcz1RldM6UMzoIDJ/VzBevmKmG5tA6ZShIeM1Oy3NTTtYzNdLwJ7Izsqb9seKFD5Qc1gqrtGYppv2oPX3GOtSTcdznVNpbDqBLrMaPQI6S+uX3TYysmowk74P6pTiozCd8vumxeqvxbCi/wAkjBQoUKLGQ6RqikmlkBL4i4DZv5+Oqab0muTLKgnHgw+cuwQVWSDvO9so5x5OJ6EIpVLLJTjJIv8A4p3cWi9pbSaytYStWFRycgkC2WTk98Zm2nt7Ogo3S+kSaQ1mmzFlyAClgE3YbQCd+0wOOlpuIYVKcl7EhtvPLmIjS6iQ5IHtEZN+I7PzbOPFqZOJmJcu+YDlhvHExVyuyyjsX0aaWQy7s+FGfBSlHiI9/apW4Up0lrG7tZKd19/AwFlgkDaTs7M1cOGe+LICScyUgkW+8raX2DZbYOMUcEnsXUmT1E1AYSmJG0CwNyydn52iihQS7lRUSSWYuc7k5mPJwYEA2uVAWBNwN+Q74l84BLBJsHAAzUogEgcLB9kXSsijd2KVWlIW5thSAwa+NLtyaJpU/EXNxZw11KAdj+6BcxQ/+Q9IWtZIAbaB2RNOXhDJJFg5/F0mccSOUDigT8k6JzqL3L32OXcgndkOLxFhxlV3Wl37HB7R4xSE8Zd/64xNULKZsxSbAKBJ4qGJvmYnLYrmuPSoBGZIAtss/SHUM+ww9U1SQpIO7E2bbBb7u3i7mKUiY+In2cht7BwF+cNlzlFTByoAB+qzluyL5SqkEKUC63ya5bCkHhtOTCPJ9WosyiCWckh7kABth274rrqAjEQQtmSl7B8gSOAD8oiTvzfJ8nyDtmMzxiuW+7JzbWRYqK8ou/TLsc2H3lcC9huAJ2wNK3AFy5u9gW2kveH1K1O7ZbcIGz3T3REJbqbPN+v9WhsYpC5SbZfp1jCWJc2DBybub7B32ilUnCsACwOeT72J37xwi2mYCCzAJBLNazMxOZJOe6K1WsqW5UAwAa4BG0ntiI8ky4CElbErSAGYva52JLuS7bTvOyD0usTUS0zJKwifKcjpMU7ClSdoLNGQXNDJHStvIN3viGZ6xu2R7PaYz7OAT2WFopKncnPsXJldNrKlMt+kpgrDcJ94gx0GQmRSyhKQG2WBJJ2uRmY5zo+YlEwKFiLWYd2yD0vTwEwKWUnMDC4CQPugNCK8JOyjwNoOPMuSzOmYaxB2EL5keDxsKVQ82CeuMFpitBmoI95LfrqjY0k55Y6ozVU8qHxtmdiRZBgTpeoABi9U1DB4y+kqzE+6K0oXZacrIyun6jptAaXMZTxZr5uJZiqqWY7kFaNjjyld3GExptTf8T8UvunRm/NGNJqclsf4pfdNitX4MZQ+aMJChQoBB0HV+dgoZSsmCv58Tpnj2i7m4Bzbed3664qaID6OlgM5Cmcgf477SNgJ7I880ocT/wDogf8AtCLJ3Ohd2X0ggNIpSC5Ic7U7PvEdY3w+aoKAZrgEttJyTxAAgVgXuSze/Luf4oenGGHRtb20b3f2ojIvBOo/KJ0E4iCWxbdw949ZYdTx6pk+06Q4CbZNv3jsiCbiO6+fTl5D/NtziRBJDqbEzWWjZt9psokrf0PMwAgsXD4WAY7ySdmXXDFKCiGYOe5xhD5M7x6VFiksUli4WgEEbc77LRXMlRcdG2XTl9R+9tESrESuWipN2azO97+JHVHipzurYBtNsgGiHzRsLMB76M8n9rcBDi7EAJAYt05Zvs+9f/eIsiG30MSmzAOTk52Zd0SKnEm2QN22kBu3KITKVe4c2fEiwObdL9PEiEFKbYXZvbRl1YmvEuxCv0NWvebfIcsyd/KI1zyAxYDZhcDrfxvDlyVNYJfdjRnv9qGGQvZhcfvovwPS5RbYh5hect7IYnI7e6PFT8QYHLLqybl2R4qlLGyXO3ziCeLdLbEQoFO4KRuZaMuPSifx7KvN0Slxk5fc/MwyTIwg5uQWccLAQ9FEps0h9y0eMeehqBBdKiMumhh/5OYLrsLPoppmELHz6jZokXMILBn2sH67RN6Eo+6OpUtvkqGyqJSTZKCd5WhhxbFE5kRaRHNnAEEkuwD2xWyy/OIJk7c/Wc/11RYmUs0n7v8AFKH/ALRGaCZtCf45fZ96JVuyGpdEKalr9bt3/rdDlKZQObcmj39lL3D/ALkv6o9Oj5jAYR/3Jf1Ra8eyuWXReFUVTkXyv8o3FNpJkgRgKSgWFgnCP88v6o01PVJAuU/xJ8YyV4J2sa6LabuFqmoJBJjMaaqmQQNsE52kARmn+JPjADSMha8sJ/zo+qK0YWe5etJtbAFZvHhlFni9+ypm5P8AHL+qLM7RisJAw5++j6o3Z12YcjtwBXjTan5zPxS+6bAb9kzNyf45f1Qf1XpSgqxMHKGAUlRsJjlkk7xzEUqyTjsxlGLU1dHPYUIwokzBeg1uqJEsS5agEi1nBzUq5SQ91Kz3xY9fqv4h5r+qFCiMkX4LqpNLkXr9V/EPNf1QvX6r+Iea/qhQojJHonVn2L1+q/iHmv6oXr9V/EPNf1QoUGSPQas+xev1X8Q81/VC9fqv4h5r+qFCgyR6DVn2L1+q/iHmv6oXr9V/EPNf1QoUGSPQas+xev1X8Q81/VC9fqv4h5r+qFCgyR6DVn2L1+q/iHmv6oXr9V/EPNf1QoUGSPQas+xev1X8Q81/VC9fqv4h5r+qFCgyR6DVn2L1+q/iHmv6oXr9V/EPNf1QoUGSPQas+xev1X8Q81/VC9fqv4h5r+qFCgyR6DVn2L1+q/iHmv6oXr9V/EPNf1QoUGSPQas+xev1X8Q81/VC9fqv4h5r+qFCgyR6DVn2L1+q/iHmv6oXr9V/EPNf1QoUGSPQas+xev1X8Q81/VC9fqv4h5r+qFCgyR6DVn2L1+q/iHmv6oXr9V/EPNf1QoUGSPQas+xev1X8Q81/VHh19qjmt8ixxKFi4cEkG4EKFBkj0GrPsA4oUKFDBZ//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1.bp.blogspot.com/_VxlSXP-Khx4/TQqVW3NXE9I/AAAAAAAAB-E/zI8hO8LmMF4/s1600/nacimiento-de-jes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772816"/>
            <a:ext cx="3208210"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382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Effect transition="in" filter="barn(inVertical)">
                                      <p:cBhvr>
                                        <p:cTn id="15" dur="500"/>
                                        <p:tgtEl>
                                          <p:spTgt spid="3076"/>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anim calcmode="lin" valueType="num">
                                      <p:cBhvr>
                                        <p:cTn id="2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1000"/>
                                        <p:tgtEl>
                                          <p:spTgt spid="3">
                                            <p:txEl>
                                              <p:pRg st="1" end="1"/>
                                            </p:txEl>
                                          </p:spTgt>
                                        </p:tgtEl>
                                      </p:cBhvr>
                                    </p:animEffect>
                                    <p:anim calcmode="lin" valueType="num">
                                      <p:cBhvr>
                                        <p:cTn id="2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randombar(horizontal)">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29192" cy="1143000"/>
          </a:xfrm>
        </p:spPr>
        <p:txBody>
          <a:bodyPr>
            <a:normAutofit fontScale="90000"/>
          </a:bodyPr>
          <a:lstStyle/>
          <a:p>
            <a:r>
              <a:rPr lang="es-CO" i="1" dirty="0" smtClean="0">
                <a:solidFill>
                  <a:srgbClr val="FF0000"/>
                </a:solidFill>
                <a:latin typeface="Agency FB" pitchFamily="34" charset="0"/>
              </a:rPr>
              <a:t>¿Qué sucedió 4000 años después de que Adán pecara?</a:t>
            </a:r>
            <a:endParaRPr lang="es-CO" i="1" dirty="0">
              <a:solidFill>
                <a:srgbClr val="FF0000"/>
              </a:solidFill>
              <a:latin typeface="Agency FB" pitchFamily="34" charset="0"/>
            </a:endParaRPr>
          </a:p>
        </p:txBody>
      </p:sp>
      <p:sp>
        <p:nvSpPr>
          <p:cNvPr id="3" name="2 Marcador de contenido"/>
          <p:cNvSpPr>
            <a:spLocks noGrp="1"/>
          </p:cNvSpPr>
          <p:nvPr>
            <p:ph idx="1"/>
          </p:nvPr>
        </p:nvSpPr>
        <p:spPr>
          <a:xfrm>
            <a:off x="251520" y="1556792"/>
            <a:ext cx="5760640" cy="2376264"/>
          </a:xfrm>
        </p:spPr>
        <p:txBody>
          <a:bodyPr>
            <a:normAutofit fontScale="92500" lnSpcReduction="10000"/>
          </a:bodyPr>
          <a:lstStyle/>
          <a:p>
            <a:pPr marL="0" indent="0" algn="ctr">
              <a:buNone/>
            </a:pPr>
            <a:r>
              <a:rPr lang="es-CO" i="1" dirty="0" smtClean="0">
                <a:solidFill>
                  <a:srgbClr val="FF0000"/>
                </a:solidFill>
              </a:rPr>
              <a:t>Mensajes </a:t>
            </a:r>
            <a:r>
              <a:rPr lang="es-CO" i="1" dirty="0">
                <a:solidFill>
                  <a:srgbClr val="FF0000"/>
                </a:solidFill>
              </a:rPr>
              <a:t>Selectos</a:t>
            </a:r>
            <a:r>
              <a:rPr lang="es-CO" dirty="0">
                <a:solidFill>
                  <a:srgbClr val="FF0000"/>
                </a:solidFill>
              </a:rPr>
              <a:t>, tomo 1</a:t>
            </a:r>
            <a:r>
              <a:rPr lang="es-CO" dirty="0" smtClean="0">
                <a:solidFill>
                  <a:srgbClr val="FF0000"/>
                </a:solidFill>
              </a:rPr>
              <a:t>, p 313 p 3 </a:t>
            </a:r>
            <a:r>
              <a:rPr lang="es-CO" dirty="0" smtClean="0"/>
              <a:t>Dice:  «Aquí </a:t>
            </a:r>
            <a:r>
              <a:rPr lang="es-CO" dirty="0"/>
              <a:t>venció Cristo en lugar del pecador, </a:t>
            </a:r>
            <a:r>
              <a:rPr lang="es-CO" i="1" u="sng" dirty="0"/>
              <a:t>cuatro mil años después de que Adán dio la espalda a la luz de su </a:t>
            </a:r>
            <a:r>
              <a:rPr lang="es-CO" i="1" u="sng" dirty="0" smtClean="0"/>
              <a:t>hogar»</a:t>
            </a:r>
            <a:r>
              <a:rPr lang="es-CO" dirty="0" smtClean="0"/>
              <a:t>. </a:t>
            </a:r>
          </a:p>
        </p:txBody>
      </p:sp>
      <p:pic>
        <p:nvPicPr>
          <p:cNvPr id="4" name="Picture 2" descr="http://t3.gstatic.com/images?q=tbn:ANd9GcSbg52f0IqX5gUIDNrtzKsy0o-8NIDl8QjoKH1Kx9AXVFU8c2eNy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484784"/>
            <a:ext cx="1866900" cy="223224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347864" y="4167664"/>
            <a:ext cx="3240360" cy="2246769"/>
          </a:xfrm>
          <a:prstGeom prst="rect">
            <a:avLst/>
          </a:prstGeom>
        </p:spPr>
        <p:txBody>
          <a:bodyPr wrap="square">
            <a:spAutoFit/>
          </a:bodyPr>
          <a:lstStyle/>
          <a:p>
            <a:pPr algn="ctr"/>
            <a:r>
              <a:rPr lang="es-CO" sz="2000" i="1" dirty="0">
                <a:solidFill>
                  <a:srgbClr val="FF0000"/>
                </a:solidFill>
              </a:rPr>
              <a:t>Conflicto de los siglos, </a:t>
            </a:r>
            <a:r>
              <a:rPr lang="es-CO" sz="2000" i="1" dirty="0" smtClean="0">
                <a:solidFill>
                  <a:srgbClr val="FF0000"/>
                </a:solidFill>
              </a:rPr>
              <a:t>p </a:t>
            </a:r>
            <a:r>
              <a:rPr lang="es-CO" sz="2000" dirty="0" smtClean="0">
                <a:solidFill>
                  <a:srgbClr val="FF0000"/>
                </a:solidFill>
              </a:rPr>
              <a:t>375 p 3.</a:t>
            </a:r>
            <a:r>
              <a:rPr lang="es-CO" sz="2000" dirty="0" smtClean="0"/>
              <a:t> </a:t>
            </a:r>
            <a:r>
              <a:rPr lang="es-CO" sz="2000" dirty="0"/>
              <a:t>«Con </a:t>
            </a:r>
            <a:r>
              <a:rPr lang="es-CO" sz="2000" u="sng" dirty="0"/>
              <a:t>el gran</a:t>
            </a:r>
            <a:r>
              <a:rPr lang="es-CO" sz="2000" dirty="0"/>
              <a:t> </a:t>
            </a:r>
            <a:r>
              <a:rPr lang="es-CO" sz="2000" u="sng" dirty="0"/>
              <a:t>sacrificio ofrecido en el Calvario</a:t>
            </a:r>
            <a:r>
              <a:rPr lang="es-CO" sz="2000" dirty="0"/>
              <a:t>, terminó aquel sistema de ofrendas que durante cuatro mil años había prefigurado al Cordero de Dios».</a:t>
            </a:r>
          </a:p>
        </p:txBody>
      </p:sp>
      <p:sp>
        <p:nvSpPr>
          <p:cNvPr id="6" name="AutoShape 2" descr="data:image/jpeg;base64,/9j/4AAQSkZJRgABAQAAAQABAAD/2wCEAAkGBhQSEBUTEhQVFRQVGBQYGBcYFBUYGBYaFxUYFxwYFhgXHCceFxkjGRsWHy8iJScqLC4sFx8xNjAqNSYrLCkBCQoKDgwOGg8PGiskHyQqKSkpLi0tLCw1KSwsLCopKiwqLCksLCwqKiwsLCksKSwpLCkpKSwsLCksKSopLCksKf/AABEIAMcA/gMBIgACEQEDEQH/xAAcAAEAAgMBAQEAAAAAAAAAAAAABQYDBAcCAQj/xABGEAACAQMCAwUFBAYHBwUBAAABAgMABBESIQUGMRMiQVFxBzJhgZEUUqGxM0JyksHwI0NigtHh8RUWJXOTosI0U6OysyT/xAAZAQEAAwEBAAAAAAAAAAAAAAAAAQIEAwX/xAAsEQEAAgIBAwIEBgMBAAAAAAAAAQIDERIEITFBUWFxkfATIiOBsdEyQqEU/9oADAMBAAIRAxEAPwDuNKUoFKUoFKUoFKUoFKUoFKUoFKUoFKUoFKUoFKUoFKUoFKUoFKUoFR1/zBBBLHFLKqySkKi7ksScDoNsnbJwKg+c+dvsoMUIDTHGSfdjyM5P3mxvj6+R5lwovJxG3kkZmZrm3JYkkkqx/DA6VlydTWtopHef4dq4pmOUu9V8Jxuar/MXO0FoNJPaS/8AtqRkftnonz38ga5hzHzjdXjBNaxREksgB06AMksf1sde9gbdB1q2TqKUnj5n2RTFa3f0Xnmz2nRW0cn2cCaRFY5ziMEDpqHvfL61b+H3JkhjcjBdEYgeGpQf41+euJ5+zyg4JEbg+WQpBx8K/QHBP/TQ/wDKi/8AoKp02a2XlNvdbNSKa03aUpWtwKZpWC4J1IB4tv6BSfzxVbTqNpiNs9K8yNgfz47VhlvURNRYBQPPy2qyGSKXIz6fiAf40j6t6/wFaUd8rDu6mXV1ABB0kdN8kHFbVu4bLA5Bxj5Dr/D5VEWifEjPSvgcHOPDr8Ns/livtSFKUoFKUoFKVWOR+aZLwXPbIiNBPJF3ScEL4nV40FnpWvbcRikJEciOV94K6sR6gHasbcYgDshmiDoNTr2ialXbdhnKjcbnzoNylVdOaZmvxEIVS0xjt5HVTK5GV7AZ767j1+mZ+fiUSOsbyRq7+4jOoZv2VJy3yoNmlKUClKUClY7i5WNS7sFUbkkgAepNVDinPQbK23TxkYYHqoPT1P0rnfJWkbstWs28KTzuc8QnOdta7dScRIOnrUaytlZM9kEKshBwwbBGcjocHw+tSl06gtIzdo7HJJHjjGd9yceJ/Laq5xCYscsSdwABvudgAB4mvCyTu8zHrL0qx+WIl8eZM4GWJ6mpEXDQ2pKAmSWaOOFVXU5K96UqoBLDGlcbjUB5Zrf4X7O7ho+0uP8A+WM4CoMGdyTtnqsS43PVsA7Cuk8p2Sae0VAFTMUW24RT3jnrlm6+emu2Lp5m8Vt8/wBlLZdV5V9P5UTgfsrnuFzdN9njcboMNMwPUFt1jyP2j6V1m2twiKi9FAUeijA/CslK9fHjrjjVWC15tO5KUpXRUqM4nxZEz3gWHgNznI2PlW5fXGiJ3yowpILHC5xtn4ZxXLry3u52Zu7jOoFV7IZIIyuTqOzHcjc1j6y+StP09b+Po7Ya1m35nrmDjDTSJI88kOBpGgOozqyCRnOevXHQHbx+8t8wRzSi2DseyXUC5AMpyctgMem2Mk7YPnUPNyvcSLpc5GR3WYsc9NutTvKdoLGCWQrmd3CaVwx0qow25B079cgbD1rz8OXlWeV9zvz6f023jHEarXuvNuhxuc/Txqmcfu5re4KhZZVId0CMxChmJKmNR1znc5zn6bCc3zouqW3PjjDR5K9dhrzq+GDWS344bqUx4aGEsD2me9KxwojGnZF3G+cnHh42iaXjtaNfCfX9p/44V5Y7btXfzSHLfOUcpI0MmSuxRgBkEZ1EYIwF6b7/AAq3VQmtQhKKCGTRkID2WrGWEervYOx8Rknx3qycG4gdkfx909fkT+X08q6dJ1lr5bYr99eJj+J+KuXFHGL1+n9JmlKV6zKUrxLKFUsxCqNySQAPUnpX2OQMAykEEAgg5BB8QR1FBgv+JRQKGmkSNSdILsFBOCcZO2cA/SuPC5kPBuKTwlgs1251DOeyMqqzDG+NOc/DNdc4zwqC4iKXMaSRghsOAQCPHfp47144ULbs+xtzEY1GCiFGAB8CB4UHN+UeBg3tpMk3D4xHG+FtWbtJ0K4PaBmPu9dxsevwjLOGOGHidnphuJBbTzJdRkO0iPuVlIz3wcN1/V9CerWPKlpDIZIreJHORqVADv16Vm4by/b24YQQxxhve0qBn1xQct4txS2e04JGksbSLNanSGBZVChTqx7ve0jfy+FSd0sdvx8NJ2NyLt1Ve8rTWkkSDbHVU8fDr8N7rFyZZKcrawg6g20a+8OhG2xrLZ8ItDM88UcJlJIeRQpbUOoYjx6UErSlKBUbzJxY21rLMFDFFyATgEkhRn5mpKq/z1w+WexkjgXU7FNsgbBwT7xA8KpkmYrMx50tXW424/xLmO5uwJbnVpDYC5xGCAfdUYB3VsE5O2/hWIccCrljgAZAHvfIeHy+tXPl/kG6jikW5RGib+q1apA2f0kZXuoRk7A5OfMCoTmrl5PsAhtIFMyyqZG73blNLqTLqGoDJwd8f2R0ryJxzNv1O2/vTdFoiv5e+kPDxdJJCkj9nhdWCy5Ix4sD3fPHWtjgRWW4h7IBgk8Td0j3UcMST4bDqfhVf5j5WcRiZZe3OtEYqSEzJjsxEX3c9M7YGRjxq9JZfYo4LOBcBRCZDnS0087iNe0Yb6AckjyAHhg0tStYi1Z778fFaszadT4XC/vZLqRY4iO03w2MpCp7rSEH3iBkDPvHbYaqtfD7FYYljTOlRjJOSfEsx8WJySfMmsPCOErAmFxqONTYxqIGPkPIf51vV6uDHNY5X72nz/XyYst4mdV8ehSlK0ORSlKCG5iYkKn6p3PqpGP8aiVi+JqR5iYmRFXYgEkkZGMgYAyN8/H652jxG33v+0f6/jXK9YnytEzHhG8ZtVADagGyoyyhgQzgYIPrt61uf7Oj6aV+grT4hwh53KNJpi0qx0qNZYMcd4kgDYHp4VKCBgMBh06lc/PrWf8A8uDzwj6Qv+Lf3lgXhyA6goB6ZwM1H2cezZYkiQ97IB7jDSdgB4Dw33r7NcXD3DQKY1CqrF8MThthhcjfIO2ayWXLpiyFnfBJYgohGT1wSCRv8aT0mCZieEbjx2g/Fv7yyouNxnfJ6k7kkk7+OTWQSkVo8VWSBNat2pLIix6ACxY42K+QycY8DvW5YWrgBrjT0GUQn594jf0wPWutcda+IiFZtM+Vzt2JRSepAJ9cVA85c3CxSMBBJNO+iNC4Rc4yWdz7qjbPqKsINVH2hcoPerBJEImlt3ZhHMMxyq4AZG8s4GD8PDrWhRD33N7XVpxK0uIo0litZZMxyiWNlMbEEMBswIGxqz8gJjhdp/yY/wAVBqv2PLM7Wl5D9itLQyxMkYibOpirA9owHTOMbbb1aeU+HyQWMEMoAeONEbByO6MbGgpU1l/tbi1zDcM32Wy0KIQxAd2GS7497cH8PjmzR8CseFRzXUcQiCx5crnLBdwACcZJ/E1G8d5Ruor1r/hrxiSQBZoZc6JcYAII6HAHl0zncg5F4ff30Fzb38cEMcselOyZmZWznUSTgjONtulBovz7fpALySwQWmzMBMTOsZ/XKkaTtvj8utbHG/aDMl1HBZ2wue2t1njPaaNiW94EdMAY36kVp3HCOLTWn2CRbZYyoie5V2LNH0OmMjZiuxJ8zUnacpSw8UgmTSbaK0W33bvgqzHpjcY0+PnQebnnm4ef7NaWgknREafXLoSFnXV2eoAlm+Ow/hW+TuZRY2fELmaPDm9kUQqw/StgaA3TAOe95KTVgu+B31pf3FzZJDMl2ELpI5QxyIunUCAdS48KhoPZvdS2VzFO0Ime6F1Gw70bNjcOuNlOWGN+tBNcI5/la5FtcQxK8kTyxmKcSr3RkpJgZU/Go7hntXma3+1zWRS1CNmRZQS0gIVVVSBszEKD8CfCt3lfl+eORtdhZWoMTL2kJyzORgHp3U67b+FeeF8hStwP/Z87KkoyVdTqAIk7RCdhkZwDQfJ+e763jW5u7JEtGK6ikpaWIMcBnUgAjcdKvsbhgCNwQCPQ1z3iPB+KXsC2dylvFCdAmlRyzSqhBwikdzJAz/IroEEIRVUdFAA+QxQZKheY0SJPtOgF4yupgBqKMQrDOM4GQ2P7NTVafGIdVvKu26N16bDO9UyV5VmF6Tq0bcqk5fgmvZLpe27O2ZJDbGLYyadamLbUqk4yFGCQfOsvEuIMZ7LtUCTT3kDMgOdIQgKufEgac/EmrHb3za2yMaoYyrgZGxY4P6oI1Dr8a5te3oHFeGjOQJ4mZsAbtMo8DtgAV42CZyZKxL074+GO1vvu/QVKCle48kpSlApXzNal9faEJAcnwwjHr6A0ELx25Y3ACLqCqVc6gNJ94fE7fmPjWuJDnp+I/wBa0f8AaRM0g7KXdiQ+gBcNjHvEN9RW5b6icaWPyONsDr/nXOfKXjDK7vjI0qABu3dznY4G+fPw+NfLXinaKrIjlW3ydK7ejNk/KvNw0qo5EMpYhyAFY9BgbkYHnSw1CKMaGUBVBz1GkAdM561I17GRzdTMYmAIjUEtHsFDHwY7HPhnrvjwlg7fd/7t/ltj8ajreWQNIWjZFLnSWwMquBnB898DyH1zjiQCZIbOPdOA34mqz2Gje3rySoYYJD2EjB9TRrnVGVwveyThgfKpFrokYEbjP3hgD4nGT9AajLDiuhpDJ+uwcacMFyMaSRvkAL4YyTjNbq8diPiQfLSf9KrOSvvC3C3st9q+UXx2G+Nj4ZHwPWs1RHAuKI6BNS6gMYB8ttvPbH41L12iYnwrMa8lQvOPMJsrKa5VFkaIA6C2nOWC9QD5+VbfH7t4rSeSMZdIpXQYzllRiBjx3Arj3E+X7Q8AN9JJ2t3Kqt2rysWMjONSYzg4722PDNSh2ixvBJCkh7utFbGemoA4zWwDXHuO9rccRt7cxJPElpE8cElw0KSFh3nBCnWwxjHkPWrt7OOEzW9q0czKR2shRVkMoiXP6MOdzpOaDHzVzrNbXkNrBaid5kZlzL2fuk5G6kdBnr4154T7QSbpbS9tpLSeT9HqYPHJ8FcY3/nrgHR5llA5g4cCcf0U/wCOQPyrV9ot5Hd3djaW5ElwlwsrlTnso1G+oj3STg4/sjzFBcuE8ceae4ie3kiWFgqyMQVmG/eXHQdPr8qlRKM4yM+Wd/pXInvZIE4/Jbsyusy4IzlAdmceRALnPwz4U4/yxY23CVvLZ9N0BG8U6yHtJZCR3evezvkeGPgaDrrOB1IHrXquVczW+L6zur+MT28qW8WnVg20572oJnfLb5+HwGemxcQjaRolkQyIAWQOpdQehZc5GdutBsUpSgVhvSvZvr2XS2o+Qwc/hWao3jzf0WgHBdgBtn3e+dvHuqR8xQUq0uj7oBaURqrRZXIYDfI6KvjqPdww8xVI41buvFOEljGVaeMHs2LAuJ0LHOkA7FcYJ8fDFdBl4fq1yhdxBERtuzSMzZ32LYUDPgMdAKoF0Q/FOGYYl/thLA7kaDCcjzGdQB/s1jx9PjxX89/LXfqcmSmtaj1d8pQUrYyFKUoMMsZIqvcRsZs5RpAPHBb+Aqz0qlqRZaLaUqKylLYMrD1d/wDDFbx4JcdVlDDzOD+OBVmIr7VIwwnnKuQ8NnGzN8woP/n/AAr6LbprdlGevZEf+NWKlW/DhHJHw8JK9JGB9F/Gs62I/Ww3qorZpV9QjbRl4HA3vRIf7orx/u7b+ESD0Fbk0unB/V6Hbpnodvjt08fhWWo419jlKJfliAnOjB6jT3cfNcGpOKPSMZJ9a90pFYjxBMzPkIqryezLhxdnNrHl85G+N+uBnC/LFWilWQheKcmWlxHHHNAjrEAI+oKAeCsNwOm3wrb4NwSG0iEVugjjBJ0jzPU71v0oIXj/ACdaXpU3MKyFAQpJIIB3xkEZGay8E5WtrQEW8KR56kDc+p6mpWlBH2vL8Eck0iRKGn/SnGe06+8Dsep+tRdp7OeHxSiVLaNXByOpCnzVScD5VZKUENccnWklyLp4Vacae+cn3RgbdMgeOKz23LsEdzJdJGFmlADuM5YDHUdPAfSpKlAqG5q5rh4fbmabWQM4VELMxAzjbZfViB8amajZh9oYp/Urs+QcSHxTc7pj3tiGD4zsaDn3s45nuuM3kl1L/RWdv3YoVOzSsPekb+sZU38gWUgCr7x+2D9iCTp1kMNsMpjfIbxxsOnods165d5dhsoexgXCa5H+buW/AEKPgor3xsHSpAzgnH7RUqufmcfOqX/xlavmFR41xPsoJX0r3E7OMg94rGXGCCMD1B3HlXLeVoccY4dqOWM0jMfEnSTk/l6Cr7zBC0tpKq5BgYKwIwGxiXUD4ggg+qkVSuVI9XHOHjyaVvpG5/hXk4L2tnjf327N2WIjFqPvu/RIpSley88pSlApSlApSlApSlApSlB8ZQRgjIPUedaNtJ2b9k3Q5MZ23HUpseq7+AGnT1INb9Ybu1EiFSSOhBGMqwOVYZBBIIB3BG24NBmpWrY3mvKsAJExqUHz6MPHScHBIGcHyraoFUjn/wBo62IMMKiS50g4PuxhgcFsbsds6fLqRtm71+bYo5eIcRuSXKpNcMMYLM43IAUfqrEoySQNwM96gt1jzFE1ot/dX120ofAjV40jWQjIPYKe/Gpwd9j5VXOBcbmSK57a4vluInykyzSmJE1HeRcMrITtqZT1HQb10fg3s/tERTJFEdJDYKhnLDo0sp9/ffSAEG2B5yHMnA4ZkGAyuMkPHI8TDI0neMjqNjVJvELRCveyX2tHiDfZboAXIUsrqAFlC9e6NlcDfbYjJ2xXUa/NFhy83D+OWhjc6WnHXqq6lDhj491wc+Rr9L1aJ3G4RMaKUpUoKUrTvrph/Rx7yN0OCQgO2tseA3IUkatJANB4vJGkbskJG3fcZ7oO2FII75AO4OV2JG4zuQwhFCqAAOgAAA9AK8Wlosa4X1JJJLHzYncnpufIVmoFY7iEOpU+P4eR+tZKUHN+abnSkzrjdJUfB2DocY9clsftVQuSB/x+x+Cz/wD5SVaOL3SFOJxbl1lMgA8Fc6C2+xUEHPp54qu+z7fmC2+EU5+qNXkYaceo182/JbeL6O/0pSvXYClKUClKUClKUClKUClKUClKUGnfQNlZI/fXORkgOp6qcZ3yAQcEjBAxqNbFvOHUMvQ+YII+BB3BHQg7g1kri/tD51vuH39vrt+xtVuBLrSRnScYZWUd1RGSjMxTGdR1ZPWg6rzNxcWtnPcHfso3fHmQuw+ZwK5D7OuUZ7e+k7V1ZuwDIVywzKVVuuD3ezC49MV0n2g27XHCbhYcN2kYIIPVSQ2QfSuX+zjmPE8aYPbdgY3LYOdDFkYYOr3cBskDIHnk0v4TC3wWF6lxlmn7NWUjW8RV1IOUKpGMY27wJOQOoJxq8TivZppjC8umJkWOKNkj1jShdmYoxY5LADYYXzNSfGOelDmGIdtOvvRqH7owGJLKDp2YfXGxrWtud2S7YTQtDG76UkONJY4xuOmcHr97Ncl0Lzzwua2+x3YVm+zvM0gkYMez0BmGo417IQM794fLq/BuJrcW8Uye7IisPmOnyOR8q4V7Zeb27Y25yQYm21YCtIwUNjG5CK49ZDXU/ZKxPBrTP3CB6B2x+FdaeFJW6lKw3d0saFm6Dw8SfBVH6zE7ADck4q6Hi9vOzGw1O2yJv3j8gSFyRlsEAbmllZ6MljqdvebffHQAEnSo+6NsknxNeLO2bUZJMazgAAkhFH6q5wM5JJbAJyAfdFblApSlApShoOC8V4o4uLoLg9sXjbf9Xtc5A8TgFfhqJrJ7PeHsvMKg/wBXbyatvPYfn+FaaRFroA9WkGfm2TXYeDcuLFdPcYGpo1XP415PRxN8k3n02259VpEe6w0pSvWYilKUClKUClKUClKUClKUClKUCtPivCYrmJoZ41kjcYKsMj1HiCPAjcVuUoI7gfBxbWyW4YyJGNCl8E6ATpVvPC4XPjivzxPcx2HMUrL+hE7rlTsAcagTvsCTkea133j/ADXDbAq3fkxtGp338WPRB67+QNUvgXBPt8MpuAhh7buRhVAUjJkdWxnJLlPRB8MUm0eExE+Ufaceto7KSYNCZ3luCgMYdmzO3Zr3lPUFcD47Vqz8xQTWd4ZpYy8SzIvcQFhp2C7ABiCRt49KwSew8O7djchF0ldLoSQx0jIKkbYCtv49c9aycO9k8UEge4czv2hcADShJwe8vQgEA1SeMRtaNqXxayvL65S4lt+6eyBwpCKZiY4S4OTuAjH4eRbf9G8s8HFrZwW69Io1XrnfG5z+1mqNx3hKSAyq5jniBaORBgjQu6H7ykrjHhv8RW3wj2lNhRPHqGB30IDdOpQ7H5EelIy1jtPYmk+joNRtiDMRM6sq/wBWjBlYebOpAwxOBg5xpBB7xr7wzmCC4/RSKT93ow/unf59Kka6xO1ClKVIUpSgV5cZB9DXqlBw61sCvE1jbqJQD8jXcAKoV9wb/jSOBs2G+g/yq/Vi6THw5/NozW5a+RSlK2s5SlKBSlKBSlKBSlKBSlKBSlKDHcXCojO5CqoJJPQAbk1zLjXO805IjJhj8Apw5H9phuD8B+Na3OnHZZboxF/6BXcBR0LJjGfPcMd/KoasfUZJieMO2OsT3fScnzJ+pPx8zUlyrzwIYRFIh06pCHTfZpGbvKevUbg/Ko4CoNVwMCskXmvh1mNuu2fF45VLwuGxjOOo8tQO48a92x7Qbg/Lr/lXKuE8Ye1uElAJQAiQD9ZCRkY8SPeHxFTXPN/quFCN3BEhGCcMJO9n45Gn6Cu/4nbkpx9EtzhxmKBHCkPJoYBFOy5UjLkdNvDr+dVyGPCgeQA+gqAv/wBE2PLH1OKspFcbW5RteI08Y/ny9D4VeOSea3ZxbzsW1Z7Nz72QM6GPjkZwTvtjxFUqvsblSGU6WUggjqCDkH5Gpx5JpO0WruHbqVWuReYXuYMTEGZd2wANStkqcDb4H0+NWWvVZSlKUClKUGs9kplEniAR9a2aUqIjQUpSpClKUClKUClKUClKUClKUCq3zLzslnIIzGzsVDbMqjckAb9ScH8Kslcy55CXN2yhhmNUCsMEB1LP9QWwRUxGxBiMSlg/ViST8Sc5Hlv0rDNbNGdL7+Tfe/wNbNo2e640uvUfHzHmD4f61uNMGXRIMimXDXJGk1tNUSKhsbn9pvwYipye3MZ3yV8D1I9f8agCe8/wdvxOf415N8dsfazTW0T4fWkA6+eK8x3GrqQcd0dNlTuKP3VFfTXlIwPq34kk1TfZZi4icJ/eiH1lQVZDVbuxnsx96WEf/ID/AAqyU/1PV8JryF2C+fX+P8/GvsnTHn/J/CvcP3vPp6fzvWjp8fO/whTJbUMsczKwKMyEEbqSDjy2rq/L3FftFusn63Rx5MOv12PoRXIXl3xVy9nF4e2miyMaEcjfOdRUEeHTOfRa9W8dtskL9SlK5LFKUoFKUoFKUoFKUoFKUoFKUoFKUoFKUoIbnDP2GbBI7o6HBxqGdx8M1yfgcLYcORqDt02GNtOB4DFdV50bFjLvj3B699dq512KsAd1YdGH5HwI9a6U90Sx3MOcHow6H+B8xXkSZ2avEzsDg94eY/wP+NYjMPHb12/yrohtCUgY6io684erZK91juSBsT/aHn8fzrYE1YZpsbj8s/lUWrFo1YiZjwipYipwwx5HwPof5NeAKlluAdiM59CD8q05uFnJMTf3Gzj+63VR6gj0rzsvRzHen0aK5fdrW0OueMeCapD640L+LE/3TU5UZww6WYONEjEYU46KNgpGzb6jsfGpEnwHU/zmsc0tuK67um41tjYFnAx3QCWPx2wo+Wc/D1rNLL4CvSjAwK+aPGvZw44x10y3tylhRMb9Sf5+lTXKV39nu0bwc6XPmHwB8gdPyFRYX619IrpMbVdtpUfwHiHb28cmckqA37Q2b8akK4LFKUoFKUoFKUoFKUoFKUoFKUoFKUoFKUoNXiXDknjMcmdJxnBwdjkb+oqJXka2Hg/75pSp3I8nkS28n/fNff8AcS1+6/75pSnKR4Ps/tfuv++a8j2eWnlJ/wBRqUpykfT7PbQ9Vc+rk/nX0ez+1+6//Ub+RSlNyPj+z60PVWP9816XkG1Hg/8A1GpSo9dj0ORLXyf9816PJFt91v3zX2lTykY/9w7Xyf8AfNP9w7Xyf980pTciX4ZwxII+zjzpBJ3OTuc9a26UqApSlApSlApSlApSlB//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4" descr="data:image/jpeg;base64,/9j/4AAQSkZJRgABAQAAAQABAAD/2wCEAAkGBhQSEBUTEhQVFRQVGBQYGBcYFBUYGBYaFxUYFxwYFhgXHCceFxkjGRsWHy8iJScqLC4sFx8xNjAqNSYrLCkBCQoKDgwOGg8PGiskHyQqKSkpLi0tLCw1KSwsLCopKiwqLCksLCwqKiwsLCksKSwpLCkpKSwsLCksKSopLCksKf/AABEIAMcA/gMBIgACEQEDEQH/xAAcAAEAAgMBAQEAAAAAAAAAAAAABQYDBAcCAQj/xABGEAACAQMCAwUFBAYHBwUBAAABAgMABBESIQUGMRMiQVFxBzJhgZEUUqGxM0JyksHwI0NigtHh8RUWJXOTosI0U6OysyT/xAAZAQEAAwEBAAAAAAAAAAAAAAAAAQIEAwX/xAAsEQEAAgIBAwIEBgMBAAAAAAAAAQIDERIEITFBUWFxkfATIiOBsdEyQqEU/9oADAMBAAIRAxEAPwDuNKUoFKUoFKUoFKUoFKUoFKUoFKUoFKUoFKUoFKUoFKUoFKUoFKUoFR1/zBBBLHFLKqySkKi7ksScDoNsnbJwKg+c+dvsoMUIDTHGSfdjyM5P3mxvj6+R5lwovJxG3kkZmZrm3JYkkkqx/DA6VlydTWtopHef4dq4pmOUu9V8Jxuar/MXO0FoNJPaS/8AtqRkftnonz38ga5hzHzjdXjBNaxREksgB06AMksf1sde9gbdB1q2TqKUnj5n2RTFa3f0Xnmz2nRW0cn2cCaRFY5ziMEDpqHvfL61b+H3JkhjcjBdEYgeGpQf41+euJ5+zyg4JEbg+WQpBx8K/QHBP/TQ/wDKi/8AoKp02a2XlNvdbNSKa03aUpWtwKZpWC4J1IB4tv6BSfzxVbTqNpiNs9K8yNgfz47VhlvURNRYBQPPy2qyGSKXIz6fiAf40j6t6/wFaUd8rDu6mXV1ABB0kdN8kHFbVu4bLA5Bxj5Dr/D5VEWifEjPSvgcHOPDr8Ns/livtSFKUoFKUoFKVWOR+aZLwXPbIiNBPJF3ScEL4nV40FnpWvbcRikJEciOV94K6sR6gHasbcYgDshmiDoNTr2ialXbdhnKjcbnzoNylVdOaZmvxEIVS0xjt5HVTK5GV7AZ767j1+mZ+fiUSOsbyRq7+4jOoZv2VJy3yoNmlKUClKUClY7i5WNS7sFUbkkgAepNVDinPQbK23TxkYYHqoPT1P0rnfJWkbstWs28KTzuc8QnOdta7dScRIOnrUaytlZM9kEKshBwwbBGcjocHw+tSl06gtIzdo7HJJHjjGd9yceJ/Laq5xCYscsSdwABvudgAB4mvCyTu8zHrL0qx+WIl8eZM4GWJ6mpEXDQ2pKAmSWaOOFVXU5K96UqoBLDGlcbjUB5Zrf4X7O7ho+0uP8A+WM4CoMGdyTtnqsS43PVsA7Cuk8p2Sae0VAFTMUW24RT3jnrlm6+emu2Lp5m8Vt8/wBlLZdV5V9P5UTgfsrnuFzdN9njcboMNMwPUFt1jyP2j6V1m2twiKi9FAUeijA/CslK9fHjrjjVWC15tO5KUpXRUqM4nxZEz3gWHgNznI2PlW5fXGiJ3yowpILHC5xtn4ZxXLry3u52Zu7jOoFV7IZIIyuTqOzHcjc1j6y+StP09b+Po7Ya1m35nrmDjDTSJI88kOBpGgOozqyCRnOevXHQHbx+8t8wRzSi2DseyXUC5AMpyctgMem2Mk7YPnUPNyvcSLpc5GR3WYsc9NutTvKdoLGCWQrmd3CaVwx0qow25B079cgbD1rz8OXlWeV9zvz6f023jHEarXuvNuhxuc/Txqmcfu5re4KhZZVId0CMxChmJKmNR1znc5zn6bCc3zouqW3PjjDR5K9dhrzq+GDWS344bqUx4aGEsD2me9KxwojGnZF3G+cnHh42iaXjtaNfCfX9p/44V5Y7btXfzSHLfOUcpI0MmSuxRgBkEZ1EYIwF6b7/AAq3VQmtQhKKCGTRkID2WrGWEervYOx8Rknx3qycG4gdkfx909fkT+X08q6dJ1lr5bYr99eJj+J+KuXFHGL1+n9JmlKV6zKUrxLKFUsxCqNySQAPUnpX2OQMAykEEAgg5BB8QR1FBgv+JRQKGmkSNSdILsFBOCcZO2cA/SuPC5kPBuKTwlgs1251DOeyMqqzDG+NOc/DNdc4zwqC4iKXMaSRghsOAQCPHfp47144ULbs+xtzEY1GCiFGAB8CB4UHN+UeBg3tpMk3D4xHG+FtWbtJ0K4PaBmPu9dxsevwjLOGOGHidnphuJBbTzJdRkO0iPuVlIz3wcN1/V9CerWPKlpDIZIreJHORqVADv16Vm4by/b24YQQxxhve0qBn1xQct4txS2e04JGksbSLNanSGBZVChTqx7ve0jfy+FSd0sdvx8NJ2NyLt1Ve8rTWkkSDbHVU8fDr8N7rFyZZKcrawg6g20a+8OhG2xrLZ8ItDM88UcJlJIeRQpbUOoYjx6UErSlKBUbzJxY21rLMFDFFyATgEkhRn5mpKq/z1w+WexkjgXU7FNsgbBwT7xA8KpkmYrMx50tXW424/xLmO5uwJbnVpDYC5xGCAfdUYB3VsE5O2/hWIccCrljgAZAHvfIeHy+tXPl/kG6jikW5RGib+q1apA2f0kZXuoRk7A5OfMCoTmrl5PsAhtIFMyyqZG73blNLqTLqGoDJwd8f2R0ryJxzNv1O2/vTdFoiv5e+kPDxdJJCkj9nhdWCy5Ix4sD3fPHWtjgRWW4h7IBgk8Td0j3UcMST4bDqfhVf5j5WcRiZZe3OtEYqSEzJjsxEX3c9M7YGRjxq9JZfYo4LOBcBRCZDnS0087iNe0Yb6AckjyAHhg0tStYi1Z778fFaszadT4XC/vZLqRY4iO03w2MpCp7rSEH3iBkDPvHbYaqtfD7FYYljTOlRjJOSfEsx8WJySfMmsPCOErAmFxqONTYxqIGPkPIf51vV6uDHNY5X72nz/XyYst4mdV8ehSlK0ORSlKCG5iYkKn6p3PqpGP8aiVi+JqR5iYmRFXYgEkkZGMgYAyN8/H652jxG33v+0f6/jXK9YnytEzHhG8ZtVADagGyoyyhgQzgYIPrt61uf7Oj6aV+grT4hwh53KNJpi0qx0qNZYMcd4kgDYHp4VKCBgMBh06lc/PrWf8A8uDzwj6Qv+Lf3lgXhyA6goB6ZwM1H2cezZYkiQ97IB7jDSdgB4Dw33r7NcXD3DQKY1CqrF8MThthhcjfIO2ayWXLpiyFnfBJYgohGT1wSCRv8aT0mCZieEbjx2g/Fv7yyouNxnfJ6k7kkk7+OTWQSkVo8VWSBNat2pLIix6ACxY42K+QycY8DvW5YWrgBrjT0GUQn594jf0wPWutcda+IiFZtM+Vzt2JRSepAJ9cVA85c3CxSMBBJNO+iNC4Rc4yWdz7qjbPqKsINVH2hcoPerBJEImlt3ZhHMMxyq4AZG8s4GD8PDrWhRD33N7XVpxK0uIo0litZZMxyiWNlMbEEMBswIGxqz8gJjhdp/yY/wAVBqv2PLM7Wl5D9itLQyxMkYibOpirA9owHTOMbbb1aeU+HyQWMEMoAeONEbByO6MbGgpU1l/tbi1zDcM32Wy0KIQxAd2GS7497cH8PjmzR8CseFRzXUcQiCx5crnLBdwACcZJ/E1G8d5Ruor1r/hrxiSQBZoZc6JcYAII6HAHl0zncg5F4ff30Fzb38cEMcselOyZmZWznUSTgjONtulBovz7fpALySwQWmzMBMTOsZ/XKkaTtvj8utbHG/aDMl1HBZ2wue2t1njPaaNiW94EdMAY36kVp3HCOLTWn2CRbZYyoie5V2LNH0OmMjZiuxJ8zUnacpSw8UgmTSbaK0W33bvgqzHpjcY0+PnQebnnm4ef7NaWgknREafXLoSFnXV2eoAlm+Ow/hW+TuZRY2fELmaPDm9kUQqw/StgaA3TAOe95KTVgu+B31pf3FzZJDMl2ELpI5QxyIunUCAdS48KhoPZvdS2VzFO0Ime6F1Gw70bNjcOuNlOWGN+tBNcI5/la5FtcQxK8kTyxmKcSr3RkpJgZU/Go7hntXma3+1zWRS1CNmRZQS0gIVVVSBszEKD8CfCt3lfl+eORtdhZWoMTL2kJyzORgHp3U67b+FeeF8hStwP/Z87KkoyVdTqAIk7RCdhkZwDQfJ+e763jW5u7JEtGK6ikpaWIMcBnUgAjcdKvsbhgCNwQCPQ1z3iPB+KXsC2dylvFCdAmlRyzSqhBwikdzJAz/IroEEIRVUdFAA+QxQZKheY0SJPtOgF4yupgBqKMQrDOM4GQ2P7NTVafGIdVvKu26N16bDO9UyV5VmF6Tq0bcqk5fgmvZLpe27O2ZJDbGLYyadamLbUqk4yFGCQfOsvEuIMZ7LtUCTT3kDMgOdIQgKufEgac/EmrHb3za2yMaoYyrgZGxY4P6oI1Dr8a5te3oHFeGjOQJ4mZsAbtMo8DtgAV42CZyZKxL074+GO1vvu/QVKCle48kpSlApXzNal9faEJAcnwwjHr6A0ELx25Y3ACLqCqVc6gNJ94fE7fmPjWuJDnp+I/wBa0f8AaRM0g7KXdiQ+gBcNjHvEN9RW5b6icaWPyONsDr/nXOfKXjDK7vjI0qABu3dznY4G+fPw+NfLXinaKrIjlW3ydK7ejNk/KvNw0qo5EMpYhyAFY9BgbkYHnSw1CKMaGUBVBz1GkAdM561I17GRzdTMYmAIjUEtHsFDHwY7HPhnrvjwlg7fd/7t/ltj8ajreWQNIWjZFLnSWwMquBnB898DyH1zjiQCZIbOPdOA34mqz2Gje3rySoYYJD2EjB9TRrnVGVwveyThgfKpFrokYEbjP3hgD4nGT9AajLDiuhpDJ+uwcacMFyMaSRvkAL4YyTjNbq8diPiQfLSf9KrOSvvC3C3st9q+UXx2G+Nj4ZHwPWs1RHAuKI6BNS6gMYB8ttvPbH41L12iYnwrMa8lQvOPMJsrKa5VFkaIA6C2nOWC9QD5+VbfH7t4rSeSMZdIpXQYzllRiBjx3Arj3E+X7Q8AN9JJ2t3Kqt2rysWMjONSYzg4722PDNSh2ixvBJCkh7utFbGemoA4zWwDXHuO9rccRt7cxJPElpE8cElw0KSFh3nBCnWwxjHkPWrt7OOEzW9q0czKR2shRVkMoiXP6MOdzpOaDHzVzrNbXkNrBaid5kZlzL2fuk5G6kdBnr4154T7QSbpbS9tpLSeT9HqYPHJ8FcY3/nrgHR5llA5g4cCcf0U/wCOQPyrV9ot5Hd3djaW5ElwlwsrlTnso1G+oj3STg4/sjzFBcuE8ceae4ie3kiWFgqyMQVmG/eXHQdPr8qlRKM4yM+Wd/pXInvZIE4/Jbsyusy4IzlAdmceRALnPwz4U4/yxY23CVvLZ9N0BG8U6yHtJZCR3evezvkeGPgaDrrOB1IHrXquVczW+L6zur+MT28qW8WnVg20572oJnfLb5+HwGemxcQjaRolkQyIAWQOpdQehZc5GdutBsUpSgVhvSvZvr2XS2o+Qwc/hWao3jzf0WgHBdgBtn3e+dvHuqR8xQUq0uj7oBaURqrRZXIYDfI6KvjqPdww8xVI41buvFOEljGVaeMHs2LAuJ0LHOkA7FcYJ8fDFdBl4fq1yhdxBERtuzSMzZ32LYUDPgMdAKoF0Q/FOGYYl/thLA7kaDCcjzGdQB/s1jx9PjxX89/LXfqcmSmtaj1d8pQUrYyFKUoMMsZIqvcRsZs5RpAPHBb+Aqz0qlqRZaLaUqKylLYMrD1d/wDDFbx4JcdVlDDzOD+OBVmIr7VIwwnnKuQ8NnGzN8woP/n/AAr6LbprdlGevZEf+NWKlW/DhHJHw8JK9JGB9F/Gs62I/Ww3qorZpV9QjbRl4HA3vRIf7orx/u7b+ESD0Fbk0unB/V6Hbpnodvjt08fhWWo419jlKJfliAnOjB6jT3cfNcGpOKPSMZJ9a90pFYjxBMzPkIqryezLhxdnNrHl85G+N+uBnC/LFWilWQheKcmWlxHHHNAjrEAI+oKAeCsNwOm3wrb4NwSG0iEVugjjBJ0jzPU71v0oIXj/ACdaXpU3MKyFAQpJIIB3xkEZGay8E5WtrQEW8KR56kDc+p6mpWlBH2vL8Eck0iRKGn/SnGe06+8Dsep+tRdp7OeHxSiVLaNXByOpCnzVScD5VZKUENccnWklyLp4Vacae+cn3RgbdMgeOKz23LsEdzJdJGFmlADuM5YDHUdPAfSpKlAqG5q5rh4fbmabWQM4VELMxAzjbZfViB8amajZh9oYp/Urs+QcSHxTc7pj3tiGD4zsaDn3s45nuuM3kl1L/RWdv3YoVOzSsPekb+sZU38gWUgCr7x+2D9iCTp1kMNsMpjfIbxxsOnods165d5dhsoexgXCa5H+buW/AEKPgor3xsHSpAzgnH7RUqufmcfOqX/xlavmFR41xPsoJX0r3E7OMg94rGXGCCMD1B3HlXLeVoccY4dqOWM0jMfEnSTk/l6Cr7zBC0tpKq5BgYKwIwGxiXUD4ggg+qkVSuVI9XHOHjyaVvpG5/hXk4L2tnjf327N2WIjFqPvu/RIpSley88pSlApSlApSlApSlApSlB8ZQRgjIPUedaNtJ2b9k3Q5MZ23HUpseq7+AGnT1INb9Ybu1EiFSSOhBGMqwOVYZBBIIB3BG24NBmpWrY3mvKsAJExqUHz6MPHScHBIGcHyraoFUjn/wBo62IMMKiS50g4PuxhgcFsbsds6fLqRtm71+bYo5eIcRuSXKpNcMMYLM43IAUfqrEoySQNwM96gt1jzFE1ot/dX120ofAjV40jWQjIPYKe/Gpwd9j5VXOBcbmSK57a4vluInykyzSmJE1HeRcMrITtqZT1HQb10fg3s/tERTJFEdJDYKhnLDo0sp9/ffSAEG2B5yHMnA4ZkGAyuMkPHI8TDI0neMjqNjVJvELRCveyX2tHiDfZboAXIUsrqAFlC9e6NlcDfbYjJ2xXUa/NFhy83D+OWhjc6WnHXqq6lDhj491wc+Rr9L1aJ3G4RMaKUpUoKUrTvrph/Rx7yN0OCQgO2tseA3IUkatJANB4vJGkbskJG3fcZ7oO2FII75AO4OV2JG4zuQwhFCqAAOgAAA9AK8Wlosa4X1JJJLHzYncnpufIVmoFY7iEOpU+P4eR+tZKUHN+abnSkzrjdJUfB2DocY9clsftVQuSB/x+x+Cz/wD5SVaOL3SFOJxbl1lMgA8Fc6C2+xUEHPp54qu+z7fmC2+EU5+qNXkYaceo182/JbeL6O/0pSvXYClKUClKUClKUClKUClKUClKUGnfQNlZI/fXORkgOp6qcZ3yAQcEjBAxqNbFvOHUMvQ+YII+BB3BHQg7g1kri/tD51vuH39vrt+xtVuBLrSRnScYZWUd1RGSjMxTGdR1ZPWg6rzNxcWtnPcHfso3fHmQuw+ZwK5D7OuUZ7e+k7V1ZuwDIVywzKVVuuD3ezC49MV0n2g27XHCbhYcN2kYIIPVSQ2QfSuX+zjmPE8aYPbdgY3LYOdDFkYYOr3cBskDIHnk0v4TC3wWF6lxlmn7NWUjW8RV1IOUKpGMY27wJOQOoJxq8TivZppjC8umJkWOKNkj1jShdmYoxY5LADYYXzNSfGOelDmGIdtOvvRqH7owGJLKDp2YfXGxrWtud2S7YTQtDG76UkONJY4xuOmcHr97Ncl0Lzzwua2+x3YVm+zvM0gkYMez0BmGo417IQM794fLq/BuJrcW8Uye7IisPmOnyOR8q4V7Zeb27Y25yQYm21YCtIwUNjG5CK49ZDXU/ZKxPBrTP3CB6B2x+FdaeFJW6lKw3d0saFm6Dw8SfBVH6zE7ADck4q6Hi9vOzGw1O2yJv3j8gSFyRlsEAbmllZ6MljqdvebffHQAEnSo+6NsknxNeLO2bUZJMazgAAkhFH6q5wM5JJbAJyAfdFblApSlApShoOC8V4o4uLoLg9sXjbf9Xtc5A8TgFfhqJrJ7PeHsvMKg/wBXbyatvPYfn+FaaRFroA9WkGfm2TXYeDcuLFdPcYGpo1XP415PRxN8k3n02259VpEe6w0pSvWYilKUClKUClKUClKUClKUClKUCtPivCYrmJoZ41kjcYKsMj1HiCPAjcVuUoI7gfBxbWyW4YyJGNCl8E6ATpVvPC4XPjivzxPcx2HMUrL+hE7rlTsAcagTvsCTkea133j/ADXDbAq3fkxtGp338WPRB67+QNUvgXBPt8MpuAhh7buRhVAUjJkdWxnJLlPRB8MUm0eExE+Ufaceto7KSYNCZ3luCgMYdmzO3Zr3lPUFcD47Vqz8xQTWd4ZpYy8SzIvcQFhp2C7ABiCRt49KwSew8O7djchF0ldLoSQx0jIKkbYCtv49c9aycO9k8UEge4czv2hcADShJwe8vQgEA1SeMRtaNqXxayvL65S4lt+6eyBwpCKZiY4S4OTuAjH4eRbf9G8s8HFrZwW69Io1XrnfG5z+1mqNx3hKSAyq5jniBaORBgjQu6H7ykrjHhv8RW3wj2lNhRPHqGB30IDdOpQ7H5EelIy1jtPYmk+joNRtiDMRM6sq/wBWjBlYebOpAwxOBg5xpBB7xr7wzmCC4/RSKT93ow/unf59Kka6xO1ClKVIUpSgV5cZB9DXqlBw61sCvE1jbqJQD8jXcAKoV9wb/jSOBs2G+g/yq/Vi6THw5/NozW5a+RSlK2s5SlKBSlKBSlKBSlKBSlKBSlKDHcXCojO5CqoJJPQAbk1zLjXO805IjJhj8Apw5H9phuD8B+Na3OnHZZboxF/6BXcBR0LJjGfPcMd/KoasfUZJieMO2OsT3fScnzJ+pPx8zUlyrzwIYRFIh06pCHTfZpGbvKevUbg/Ko4CoNVwMCskXmvh1mNuu2fF45VLwuGxjOOo8tQO48a92x7Qbg/Lr/lXKuE8Ye1uElAJQAiQD9ZCRkY8SPeHxFTXPN/quFCN3BEhGCcMJO9n45Gn6Cu/4nbkpx9EtzhxmKBHCkPJoYBFOy5UjLkdNvDr+dVyGPCgeQA+gqAv/wBE2PLH1OKspFcbW5RteI08Y/ny9D4VeOSea3ZxbzsW1Z7Nz72QM6GPjkZwTvtjxFUqvsblSGU6WUggjqCDkH5Gpx5JpO0WruHbqVWuReYXuYMTEGZd2wANStkqcDb4H0+NWWvVZSlKUClKUGs9kplEniAR9a2aUqIjQUpSpClKUClKUClKUClKUClKUCq3zLzslnIIzGzsVDbMqjckAb9ScH8Kslcy55CXN2yhhmNUCsMEB1LP9QWwRUxGxBiMSlg/ViST8Sc5Hlv0rDNbNGdL7+Tfe/wNbNo2e640uvUfHzHmD4f61uNMGXRIMimXDXJGk1tNUSKhsbn9pvwYipye3MZ3yV8D1I9f8agCe8/wdvxOf415N8dsfazTW0T4fWkA6+eK8x3GrqQcd0dNlTuKP3VFfTXlIwPq34kk1TfZZi4icJ/eiH1lQVZDVbuxnsx96WEf/ID/AAqyU/1PV8JryF2C+fX+P8/GvsnTHn/J/CvcP3vPp6fzvWjp8fO/whTJbUMsczKwKMyEEbqSDjy2rq/L3FftFusn63Rx5MOv12PoRXIXl3xVy9nF4e2miyMaEcjfOdRUEeHTOfRa9W8dtskL9SlK5LFKUoFKUoFKUoFKUoFKUoFKUoFKUoFKUoIbnDP2GbBI7o6HBxqGdx8M1yfgcLYcORqDt02GNtOB4DFdV50bFjLvj3B699dq512KsAd1YdGH5HwI9a6U90Sx3MOcHow6H+B8xXkSZ2avEzsDg94eY/wP+NYjMPHb12/yrohtCUgY6io684erZK91juSBsT/aHn8fzrYE1YZpsbj8s/lUWrFo1YiZjwipYipwwx5HwPof5NeAKlluAdiM59CD8q05uFnJMTf3Gzj+63VR6gj0rzsvRzHen0aK5fdrW0OueMeCapD640L+LE/3TU5UZww6WYONEjEYU46KNgpGzb6jsfGpEnwHU/zmsc0tuK67um41tjYFnAx3QCWPx2wo+Wc/D1rNLL4CvSjAwK+aPGvZw44x10y3tylhRMb9Sf5+lTXKV39nu0bwc6XPmHwB8gdPyFRYX619IrpMbVdtpUfwHiHb28cmckqA37Q2b8akK4LFKUoFKUoFKUoFKUoFKUoFKUoFKUoFKUoNXiXDknjMcmdJxnBwdjkb+oqJXka2Hg/75pSp3I8nkS28n/fNff8AcS1+6/75pSnKR4Ps/tfuv++a8j2eWnlJ/wBRqUpykfT7PbQ9Vc+rk/nX0ez+1+6//Ub+RSlNyPj+z60PVWP9816XkG1Hg/8A1GpSo9dj0ORLXyf9816PJFt91v3zX2lTykY/9w7Xyf8AfNP9w7Xyf980pTciX4ZwxII+zjzpBJ3OTuc9a26UqApSlApSlApSlApSlB//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2" name="Picture 6" descr="http://ubdavid.org/espanol/overcomers/graphics/3_lamb-of-go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861049"/>
            <a:ext cx="3347864" cy="2304256"/>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1" y="6229767"/>
            <a:ext cx="3491879" cy="400110"/>
          </a:xfrm>
          <a:prstGeom prst="rect">
            <a:avLst/>
          </a:prstGeom>
        </p:spPr>
        <p:txBody>
          <a:bodyPr wrap="square">
            <a:spAutoFit/>
          </a:bodyPr>
          <a:lstStyle/>
          <a:p>
            <a:r>
              <a:rPr lang="es-CO" sz="2000" b="1" dirty="0" smtClean="0">
                <a:solidFill>
                  <a:srgbClr val="FF0000"/>
                </a:solidFill>
              </a:rPr>
              <a:t>Primer sacrificio: Lea </a:t>
            </a:r>
            <a:r>
              <a:rPr lang="es-CO" sz="2000" b="1" dirty="0">
                <a:solidFill>
                  <a:srgbClr val="FF0000"/>
                </a:solidFill>
              </a:rPr>
              <a:t>Gén.3:21.   </a:t>
            </a:r>
          </a:p>
        </p:txBody>
      </p:sp>
      <p:pic>
        <p:nvPicPr>
          <p:cNvPr id="1026" name="Picture 2" descr="http://ubdavid.org/espanol/nueva-vida3/graphics/6_incarnat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4190684"/>
            <a:ext cx="2082925" cy="2257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5734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nodeType="clickEffect">
                                  <p:stCondLst>
                                    <p:cond delay="0"/>
                                  </p:stCondLst>
                                  <p:childTnLst>
                                    <p:set>
                                      <p:cBhvr>
                                        <p:cTn id="41" dur="1" fill="hold">
                                          <p:stCondLst>
                                            <p:cond delay="0"/>
                                          </p:stCondLst>
                                        </p:cTn>
                                        <p:tgtEl>
                                          <p:spTgt spid="4102"/>
                                        </p:tgtEl>
                                        <p:attrNameLst>
                                          <p:attrName>style.visibility</p:attrName>
                                        </p:attrNameLst>
                                      </p:cBhvr>
                                      <p:to>
                                        <p:strVal val="visible"/>
                                      </p:to>
                                    </p:set>
                                    <p:animEffect transition="in" filter="fade">
                                      <p:cBhvr>
                                        <p:cTn id="42" dur="2000"/>
                                        <p:tgtEl>
                                          <p:spTgt spid="4102"/>
                                        </p:tgtEl>
                                      </p:cBhvr>
                                    </p:animEffect>
                                    <p:anim calcmode="lin" valueType="num">
                                      <p:cBhvr>
                                        <p:cTn id="43" dur="2000" fill="hold"/>
                                        <p:tgtEl>
                                          <p:spTgt spid="4102"/>
                                        </p:tgtEl>
                                        <p:attrNameLst>
                                          <p:attrName>ppt_w</p:attrName>
                                        </p:attrNameLst>
                                      </p:cBhvr>
                                      <p:tavLst>
                                        <p:tav tm="0" fmla="#ppt_w*sin(2.5*pi*$)">
                                          <p:val>
                                            <p:fltVal val="0"/>
                                          </p:val>
                                        </p:tav>
                                        <p:tav tm="100000">
                                          <p:val>
                                            <p:fltVal val="1"/>
                                          </p:val>
                                        </p:tav>
                                      </p:tavLst>
                                    </p:anim>
                                    <p:anim calcmode="lin" valueType="num">
                                      <p:cBhvr>
                                        <p:cTn id="44" dur="2000" fill="hold"/>
                                        <p:tgtEl>
                                          <p:spTgt spid="4102"/>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2000"/>
                                        <p:tgtEl>
                                          <p:spTgt spid="8"/>
                                        </p:tgtEl>
                                      </p:cBhvr>
                                    </p:animEffect>
                                    <p:anim calcmode="lin" valueType="num">
                                      <p:cBhvr>
                                        <p:cTn id="50" dur="2000" fill="hold"/>
                                        <p:tgtEl>
                                          <p:spTgt spid="8"/>
                                        </p:tgtEl>
                                        <p:attrNameLst>
                                          <p:attrName>ppt_w</p:attrName>
                                        </p:attrNameLst>
                                      </p:cBhvr>
                                      <p:tavLst>
                                        <p:tav tm="0" fmla="#ppt_w*sin(2.5*pi*$)">
                                          <p:val>
                                            <p:fltVal val="0"/>
                                          </p:val>
                                        </p:tav>
                                        <p:tav tm="100000">
                                          <p:val>
                                            <p:fltVal val="1"/>
                                          </p:val>
                                        </p:tav>
                                      </p:tavLst>
                                    </p:anim>
                                    <p:anim calcmode="lin" valueType="num">
                                      <p:cBhvr>
                                        <p:cTn id="51"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31" presetClass="entr" presetSubtype="0" fill="hold" nodeType="clickEffect">
                                  <p:stCondLst>
                                    <p:cond delay="0"/>
                                  </p:stCondLst>
                                  <p:childTnLst>
                                    <p:set>
                                      <p:cBhvr>
                                        <p:cTn id="55" dur="1" fill="hold">
                                          <p:stCondLst>
                                            <p:cond delay="0"/>
                                          </p:stCondLst>
                                        </p:cTn>
                                        <p:tgtEl>
                                          <p:spTgt spid="1026"/>
                                        </p:tgtEl>
                                        <p:attrNameLst>
                                          <p:attrName>style.visibility</p:attrName>
                                        </p:attrNameLst>
                                      </p:cBhvr>
                                      <p:to>
                                        <p:strVal val="visible"/>
                                      </p:to>
                                    </p:set>
                                    <p:anim calcmode="lin" valueType="num">
                                      <p:cBhvr>
                                        <p:cTn id="56" dur="1000" fill="hold"/>
                                        <p:tgtEl>
                                          <p:spTgt spid="1026"/>
                                        </p:tgtEl>
                                        <p:attrNameLst>
                                          <p:attrName>ppt_w</p:attrName>
                                        </p:attrNameLst>
                                      </p:cBhvr>
                                      <p:tavLst>
                                        <p:tav tm="0">
                                          <p:val>
                                            <p:fltVal val="0"/>
                                          </p:val>
                                        </p:tav>
                                        <p:tav tm="100000">
                                          <p:val>
                                            <p:strVal val="#ppt_w"/>
                                          </p:val>
                                        </p:tav>
                                      </p:tavLst>
                                    </p:anim>
                                    <p:anim calcmode="lin" valueType="num">
                                      <p:cBhvr>
                                        <p:cTn id="57" dur="1000" fill="hold"/>
                                        <p:tgtEl>
                                          <p:spTgt spid="1026"/>
                                        </p:tgtEl>
                                        <p:attrNameLst>
                                          <p:attrName>ppt_h</p:attrName>
                                        </p:attrNameLst>
                                      </p:cBhvr>
                                      <p:tavLst>
                                        <p:tav tm="0">
                                          <p:val>
                                            <p:fltVal val="0"/>
                                          </p:val>
                                        </p:tav>
                                        <p:tav tm="100000">
                                          <p:val>
                                            <p:strVal val="#ppt_h"/>
                                          </p:val>
                                        </p:tav>
                                      </p:tavLst>
                                    </p:anim>
                                    <p:anim calcmode="lin" valueType="num">
                                      <p:cBhvr>
                                        <p:cTn id="58" dur="1000" fill="hold"/>
                                        <p:tgtEl>
                                          <p:spTgt spid="1026"/>
                                        </p:tgtEl>
                                        <p:attrNameLst>
                                          <p:attrName>style.rotation</p:attrName>
                                        </p:attrNameLst>
                                      </p:cBhvr>
                                      <p:tavLst>
                                        <p:tav tm="0">
                                          <p:val>
                                            <p:fltVal val="90"/>
                                          </p:val>
                                        </p:tav>
                                        <p:tav tm="100000">
                                          <p:val>
                                            <p:fltVal val="0"/>
                                          </p:val>
                                        </p:tav>
                                      </p:tavLst>
                                    </p:anim>
                                    <p:animEffect transition="in" filter="fade">
                                      <p:cBhvr>
                                        <p:cTn id="5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435280" cy="6120680"/>
          </a:xfrm>
        </p:spPr>
        <p:txBody>
          <a:bodyPr>
            <a:normAutofit/>
          </a:bodyPr>
          <a:lstStyle/>
          <a:p>
            <a:pPr marL="0" indent="0">
              <a:buNone/>
            </a:pPr>
            <a:endParaRPr lang="es-CO" dirty="0"/>
          </a:p>
          <a:p>
            <a:pPr marL="0" indent="0" algn="ctr">
              <a:buNone/>
            </a:pPr>
            <a:r>
              <a:rPr lang="es-CO" dirty="0" smtClean="0"/>
              <a:t>Note que entre el periodo de la creación de Adán, y el nacimiento de Cristo, según el </a:t>
            </a:r>
            <a:r>
              <a:rPr lang="es-CO" i="1" dirty="0" smtClean="0">
                <a:solidFill>
                  <a:srgbClr val="FF0000"/>
                </a:solidFill>
              </a:rPr>
              <a:t>C.B.A</a:t>
            </a:r>
            <a:r>
              <a:rPr lang="es-CO" dirty="0" smtClean="0"/>
              <a:t>. transcurrieron </a:t>
            </a:r>
            <a:r>
              <a:rPr lang="es-CO" i="1" u="sng" dirty="0" smtClean="0"/>
              <a:t>cuatro mil años.</a:t>
            </a:r>
          </a:p>
          <a:p>
            <a:pPr marL="0" indent="0" algn="ctr">
              <a:buNone/>
            </a:pPr>
            <a:endParaRPr lang="es-CO" dirty="0"/>
          </a:p>
          <a:p>
            <a:pPr marL="0" indent="0" algn="ctr">
              <a:buNone/>
            </a:pPr>
            <a:r>
              <a:rPr lang="es-CO" dirty="0" smtClean="0"/>
              <a:t>Y desde que Adán peco y se realizó el primer sacrificio en el Edén,  hasta la muerte de Cristo en la cruz, según lo registra el </a:t>
            </a:r>
            <a:r>
              <a:rPr lang="es-CO" dirty="0" smtClean="0">
                <a:solidFill>
                  <a:srgbClr val="FF0000"/>
                </a:solidFill>
              </a:rPr>
              <a:t>Conflicto </a:t>
            </a:r>
            <a:r>
              <a:rPr lang="es-CO" dirty="0">
                <a:solidFill>
                  <a:srgbClr val="FF0000"/>
                </a:solidFill>
              </a:rPr>
              <a:t>de los siglos, </a:t>
            </a:r>
            <a:r>
              <a:rPr lang="es-CO" dirty="0" smtClean="0">
                <a:solidFill>
                  <a:srgbClr val="FF0000"/>
                </a:solidFill>
              </a:rPr>
              <a:t>p 375</a:t>
            </a:r>
            <a:r>
              <a:rPr lang="es-CO" dirty="0"/>
              <a:t> </a:t>
            </a:r>
            <a:r>
              <a:rPr lang="es-CO" dirty="0" smtClean="0"/>
              <a:t>y </a:t>
            </a:r>
            <a:r>
              <a:rPr lang="es-CO" dirty="0" smtClean="0">
                <a:solidFill>
                  <a:srgbClr val="FF0000"/>
                </a:solidFill>
              </a:rPr>
              <a:t>Mensajes Selectos t.1p 313</a:t>
            </a:r>
            <a:r>
              <a:rPr lang="es-CO" dirty="0" smtClean="0"/>
              <a:t>,  transcurrieron también </a:t>
            </a:r>
            <a:r>
              <a:rPr lang="es-CO" i="1" u="sng" dirty="0" smtClean="0"/>
              <a:t>cuatro mil años.</a:t>
            </a:r>
          </a:p>
          <a:p>
            <a:endParaRPr lang="es-CO" dirty="0"/>
          </a:p>
        </p:txBody>
      </p:sp>
    </p:spTree>
    <p:extLst>
      <p:ext uri="{BB962C8B-B14F-4D97-AF65-F5344CB8AC3E}">
        <p14:creationId xmlns:p14="http://schemas.microsoft.com/office/powerpoint/2010/main" val="9731685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922114"/>
          </a:xfrm>
        </p:spPr>
        <p:txBody>
          <a:bodyPr>
            <a:normAutofit fontScale="90000"/>
          </a:bodyPr>
          <a:lstStyle/>
          <a:p>
            <a:r>
              <a:rPr lang="es-CO" b="1" i="1" dirty="0" smtClean="0">
                <a:latin typeface="Agency FB" pitchFamily="34" charset="0"/>
              </a:rPr>
              <a:t>Miremos la siguiente similitud entre Cristo y Adán con estos dos periodos. </a:t>
            </a:r>
            <a:endParaRPr lang="es-CO" b="1" i="1" dirty="0">
              <a:latin typeface="Agency FB" pitchFamily="34" charset="0"/>
            </a:endParaRPr>
          </a:p>
        </p:txBody>
      </p:sp>
      <p:pic>
        <p:nvPicPr>
          <p:cNvPr id="4" name="Picture 2" descr="http://sphotos-a.xx.fbcdn.net/hphotos-ash4/c67.0.403.403/p403x403/285632_261723703950094_260271779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221088"/>
            <a:ext cx="1512168" cy="1975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t3.gstatic.com/images?q=tbn:ANd9GcSbg52f0IqX5gUIDNrtzKsy0o-8NIDl8QjoKH1Kx9AXVFU8c2eNy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327" y="4221088"/>
            <a:ext cx="1539247" cy="1975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1.bp.blogspot.com/_VxlSXP-Khx4/TQqVW3NXE9I/AAAAAAAAB-E/zI8hO8LmMF4/s1600/nacimiento-de-jesu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1785" y="2132856"/>
            <a:ext cx="1493912" cy="184969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t1.gstatic.com/images?q=tbn:ANd9GcT_bvWEwW7h50sBmnT3gwgoNhNWjZ-d5j0a5otQrXp_eyYkeWqb"/>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326" y="2132856"/>
            <a:ext cx="1525909" cy="1851219"/>
          </a:xfrm>
          <a:prstGeom prst="rect">
            <a:avLst/>
          </a:prstGeom>
          <a:noFill/>
          <a:extLst>
            <a:ext uri="{909E8E84-426E-40DD-AFC4-6F175D3DCCD1}">
              <a14:hiddenFill xmlns:a14="http://schemas.microsoft.com/office/drawing/2010/main">
                <a:solidFill>
                  <a:srgbClr val="FFFFFF"/>
                </a:solidFill>
              </a14:hiddenFill>
            </a:ext>
          </a:extLst>
        </p:spPr>
      </p:pic>
      <p:sp>
        <p:nvSpPr>
          <p:cNvPr id="7" name="6 Flecha derecha"/>
          <p:cNvSpPr/>
          <p:nvPr/>
        </p:nvSpPr>
        <p:spPr>
          <a:xfrm>
            <a:off x="1835697" y="3552027"/>
            <a:ext cx="5688629"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Rectángulo"/>
          <p:cNvSpPr/>
          <p:nvPr/>
        </p:nvSpPr>
        <p:spPr>
          <a:xfrm>
            <a:off x="1835697" y="1916832"/>
            <a:ext cx="5249890" cy="1815882"/>
          </a:xfrm>
          <a:prstGeom prst="rect">
            <a:avLst/>
          </a:prstGeom>
        </p:spPr>
        <p:txBody>
          <a:bodyPr wrap="square">
            <a:spAutoFit/>
          </a:bodyPr>
          <a:lstStyle/>
          <a:p>
            <a:pPr algn="ctr"/>
            <a:r>
              <a:rPr lang="es-CO" sz="2800" dirty="0" smtClean="0">
                <a:solidFill>
                  <a:srgbClr val="FF0000"/>
                </a:solidFill>
              </a:rPr>
              <a:t>     Jesús </a:t>
            </a:r>
            <a:r>
              <a:rPr lang="es-CO" sz="2800" dirty="0">
                <a:solidFill>
                  <a:srgbClr val="FF0000"/>
                </a:solidFill>
              </a:rPr>
              <a:t>vivió 33 años y </a:t>
            </a:r>
            <a:r>
              <a:rPr lang="es-CO" sz="2800" dirty="0" smtClean="0">
                <a:solidFill>
                  <a:srgbClr val="FF0000"/>
                </a:solidFill>
              </a:rPr>
              <a:t>medio, desde que nació hasta que murió. Recuerde que Jesús es el segundo </a:t>
            </a:r>
            <a:r>
              <a:rPr lang="es-CO" sz="2800" dirty="0" smtClean="0">
                <a:solidFill>
                  <a:srgbClr val="FF0000"/>
                </a:solidFill>
              </a:rPr>
              <a:t>Adán. </a:t>
            </a:r>
            <a:r>
              <a:rPr lang="es-CO" sz="2800" dirty="0" smtClean="0">
                <a:solidFill>
                  <a:srgbClr val="002060"/>
                </a:solidFill>
              </a:rPr>
              <a:t>Lea </a:t>
            </a:r>
            <a:r>
              <a:rPr lang="es-CO" sz="2800" dirty="0">
                <a:solidFill>
                  <a:srgbClr val="002060"/>
                </a:solidFill>
              </a:rPr>
              <a:t>L</a:t>
            </a:r>
            <a:r>
              <a:rPr lang="es-CO" sz="2800" dirty="0" smtClean="0">
                <a:solidFill>
                  <a:srgbClr val="002060"/>
                </a:solidFill>
              </a:rPr>
              <a:t>uc. 3:23</a:t>
            </a:r>
            <a:r>
              <a:rPr lang="es-CO" sz="2800" dirty="0">
                <a:solidFill>
                  <a:srgbClr val="002060"/>
                </a:solidFill>
              </a:rPr>
              <a:t>;</a:t>
            </a:r>
            <a:r>
              <a:rPr lang="es-CO" sz="2800" dirty="0" smtClean="0">
                <a:solidFill>
                  <a:srgbClr val="002060"/>
                </a:solidFill>
              </a:rPr>
              <a:t> Dan.9:27.</a:t>
            </a:r>
            <a:endParaRPr lang="es-CO" sz="2800" dirty="0">
              <a:solidFill>
                <a:srgbClr val="002060"/>
              </a:solidFill>
            </a:endParaRPr>
          </a:p>
        </p:txBody>
      </p:sp>
      <p:sp>
        <p:nvSpPr>
          <p:cNvPr id="9" name="8 Flecha derecha"/>
          <p:cNvSpPr/>
          <p:nvPr/>
        </p:nvSpPr>
        <p:spPr>
          <a:xfrm>
            <a:off x="1695332" y="5462774"/>
            <a:ext cx="568863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Rectángulo"/>
          <p:cNvSpPr/>
          <p:nvPr/>
        </p:nvSpPr>
        <p:spPr>
          <a:xfrm>
            <a:off x="1695332" y="4221088"/>
            <a:ext cx="5688630" cy="1384995"/>
          </a:xfrm>
          <a:prstGeom prst="rect">
            <a:avLst/>
          </a:prstGeom>
        </p:spPr>
        <p:txBody>
          <a:bodyPr wrap="square">
            <a:spAutoFit/>
          </a:bodyPr>
          <a:lstStyle/>
          <a:p>
            <a:pPr algn="ctr"/>
            <a:r>
              <a:rPr lang="es-CO" sz="2800" dirty="0">
                <a:solidFill>
                  <a:srgbClr val="FF0000"/>
                </a:solidFill>
              </a:rPr>
              <a:t>E</a:t>
            </a:r>
            <a:r>
              <a:rPr lang="es-CO" sz="2800" dirty="0" smtClean="0">
                <a:solidFill>
                  <a:srgbClr val="FF0000"/>
                </a:solidFill>
              </a:rPr>
              <a:t>s el mismo periodo que vivió Adán, </a:t>
            </a:r>
            <a:r>
              <a:rPr lang="es-CO" sz="2800" dirty="0">
                <a:solidFill>
                  <a:srgbClr val="FF0000"/>
                </a:solidFill>
              </a:rPr>
              <a:t>33 años y medió en </a:t>
            </a:r>
            <a:r>
              <a:rPr lang="es-CO" sz="2800" dirty="0" smtClean="0">
                <a:solidFill>
                  <a:srgbClr val="FF0000"/>
                </a:solidFill>
              </a:rPr>
              <a:t>santidad</a:t>
            </a:r>
            <a:r>
              <a:rPr lang="es-CO" sz="2800" dirty="0" smtClean="0">
                <a:solidFill>
                  <a:srgbClr val="FF0000"/>
                </a:solidFill>
              </a:rPr>
              <a:t>.</a:t>
            </a:r>
          </a:p>
          <a:p>
            <a:pPr algn="ctr"/>
            <a:r>
              <a:rPr lang="es-CO" sz="2800" dirty="0" smtClean="0">
                <a:solidFill>
                  <a:srgbClr val="FF0000"/>
                </a:solidFill>
              </a:rPr>
              <a:t> </a:t>
            </a:r>
            <a:r>
              <a:rPr lang="es-CO" sz="2800" dirty="0" smtClean="0">
                <a:solidFill>
                  <a:srgbClr val="002060"/>
                </a:solidFill>
              </a:rPr>
              <a:t>Lea Gén. 2:16,17.</a:t>
            </a:r>
            <a:endParaRPr lang="es-CO" sz="2800" dirty="0">
              <a:solidFill>
                <a:srgbClr val="002060"/>
              </a:solidFill>
            </a:endParaRPr>
          </a:p>
        </p:txBody>
      </p:sp>
      <p:sp>
        <p:nvSpPr>
          <p:cNvPr id="3" name="2 Flecha derecha"/>
          <p:cNvSpPr/>
          <p:nvPr/>
        </p:nvSpPr>
        <p:spPr>
          <a:xfrm>
            <a:off x="1835697" y="5945503"/>
            <a:ext cx="5904655" cy="1064473"/>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En un solo día transcurren tres cosas:  Adán peca, se da la promesa del Salvador y  es expulsado del huerto. </a:t>
            </a:r>
            <a:endParaRPr lang="es-CO" dirty="0"/>
          </a:p>
        </p:txBody>
      </p:sp>
    </p:spTree>
    <p:extLst>
      <p:ext uri="{BB962C8B-B14F-4D97-AF65-F5344CB8AC3E}">
        <p14:creationId xmlns:p14="http://schemas.microsoft.com/office/powerpoint/2010/main" val="282074368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nodeType="withEffect">
                                  <p:stCondLst>
                                    <p:cond delay="0"/>
                                  </p:stCondLst>
                                  <p:childTnLst>
                                    <p:set>
                                      <p:cBhvr>
                                        <p:cTn id="12" dur="1" fill="hold">
                                          <p:stCondLst>
                                            <p:cond delay="0"/>
                                          </p:stCondLst>
                                        </p:cTn>
                                        <p:tgtEl>
                                          <p:spTgt spid="5122"/>
                                        </p:tgtEl>
                                        <p:attrNameLst>
                                          <p:attrName>style.visibility</p:attrName>
                                        </p:attrNameLst>
                                      </p:cBhvr>
                                      <p:to>
                                        <p:strVal val="visible"/>
                                      </p:to>
                                    </p:set>
                                    <p:anim calcmode="lin" valueType="num">
                                      <p:cBhvr>
                                        <p:cTn id="13" dur="1000" fill="hold"/>
                                        <p:tgtEl>
                                          <p:spTgt spid="5122"/>
                                        </p:tgtEl>
                                        <p:attrNameLst>
                                          <p:attrName>ppt_w</p:attrName>
                                        </p:attrNameLst>
                                      </p:cBhvr>
                                      <p:tavLst>
                                        <p:tav tm="0">
                                          <p:val>
                                            <p:fltVal val="0"/>
                                          </p:val>
                                        </p:tav>
                                        <p:tav tm="100000">
                                          <p:val>
                                            <p:strVal val="#ppt_w"/>
                                          </p:val>
                                        </p:tav>
                                      </p:tavLst>
                                    </p:anim>
                                    <p:anim calcmode="lin" valueType="num">
                                      <p:cBhvr>
                                        <p:cTn id="14" dur="1000" fill="hold"/>
                                        <p:tgtEl>
                                          <p:spTgt spid="5122"/>
                                        </p:tgtEl>
                                        <p:attrNameLst>
                                          <p:attrName>ppt_h</p:attrName>
                                        </p:attrNameLst>
                                      </p:cBhvr>
                                      <p:tavLst>
                                        <p:tav tm="0">
                                          <p:val>
                                            <p:fltVal val="0"/>
                                          </p:val>
                                        </p:tav>
                                        <p:tav tm="100000">
                                          <p:val>
                                            <p:strVal val="#ppt_h"/>
                                          </p:val>
                                        </p:tav>
                                      </p:tavLst>
                                    </p:anim>
                                    <p:anim calcmode="lin" valueType="num">
                                      <p:cBhvr>
                                        <p:cTn id="15" dur="1000" fill="hold"/>
                                        <p:tgtEl>
                                          <p:spTgt spid="5122"/>
                                        </p:tgtEl>
                                        <p:attrNameLst>
                                          <p:attrName>style.rotation</p:attrName>
                                        </p:attrNameLst>
                                      </p:cBhvr>
                                      <p:tavLst>
                                        <p:tav tm="0">
                                          <p:val>
                                            <p:fltVal val="90"/>
                                          </p:val>
                                        </p:tav>
                                        <p:tav tm="100000">
                                          <p:val>
                                            <p:fltVal val="0"/>
                                          </p:val>
                                        </p:tav>
                                      </p:tavLst>
                                    </p:anim>
                                    <p:animEffect transition="in" filter="fade">
                                      <p:cBhvr>
                                        <p:cTn id="16" dur="1000"/>
                                        <p:tgtEl>
                                          <p:spTgt spid="5122"/>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1000" fill="hold"/>
                                        <p:tgtEl>
                                          <p:spTgt spid="4"/>
                                        </p:tgtEl>
                                        <p:attrNameLst>
                                          <p:attrName>ppt_w</p:attrName>
                                        </p:attrNameLst>
                                      </p:cBhvr>
                                      <p:tavLst>
                                        <p:tav tm="0">
                                          <p:val>
                                            <p:fltVal val="0"/>
                                          </p:val>
                                        </p:tav>
                                        <p:tav tm="100000">
                                          <p:val>
                                            <p:strVal val="#ppt_w"/>
                                          </p:val>
                                        </p:tav>
                                      </p:tavLst>
                                    </p:anim>
                                    <p:anim calcmode="lin" valueType="num">
                                      <p:cBhvr>
                                        <p:cTn id="34" dur="1000" fill="hold"/>
                                        <p:tgtEl>
                                          <p:spTgt spid="4"/>
                                        </p:tgtEl>
                                        <p:attrNameLst>
                                          <p:attrName>ppt_h</p:attrName>
                                        </p:attrNameLst>
                                      </p:cBhvr>
                                      <p:tavLst>
                                        <p:tav tm="0">
                                          <p:val>
                                            <p:fltVal val="0"/>
                                          </p:val>
                                        </p:tav>
                                        <p:tav tm="100000">
                                          <p:val>
                                            <p:strVal val="#ppt_h"/>
                                          </p:val>
                                        </p:tav>
                                      </p:tavLst>
                                    </p:anim>
                                    <p:anim calcmode="lin" valueType="num">
                                      <p:cBhvr>
                                        <p:cTn id="35" dur="1000" fill="hold"/>
                                        <p:tgtEl>
                                          <p:spTgt spid="4"/>
                                        </p:tgtEl>
                                        <p:attrNameLst>
                                          <p:attrName>style.rotation</p:attrName>
                                        </p:attrNameLst>
                                      </p:cBhvr>
                                      <p:tavLst>
                                        <p:tav tm="0">
                                          <p:val>
                                            <p:fltVal val="90"/>
                                          </p:val>
                                        </p:tav>
                                        <p:tav tm="100000">
                                          <p:val>
                                            <p:fltVal val="0"/>
                                          </p:val>
                                        </p:tav>
                                      </p:tavLst>
                                    </p:anim>
                                    <p:animEffect transition="in" filter="fade">
                                      <p:cBhvr>
                                        <p:cTn id="36" dur="1000"/>
                                        <p:tgtEl>
                                          <p:spTgt spid="4"/>
                                        </p:tgtEl>
                                      </p:cBhvr>
                                    </p:animEffect>
                                  </p:childTnLst>
                                </p:cTn>
                              </p:par>
                              <p:par>
                                <p:cTn id="37" presetID="31"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 calcmode="lin" valueType="num">
                                      <p:cBhvr>
                                        <p:cTn id="41" dur="1000" fill="hold"/>
                                        <p:tgtEl>
                                          <p:spTgt spid="5"/>
                                        </p:tgtEl>
                                        <p:attrNameLst>
                                          <p:attrName>style.rotation</p:attrName>
                                        </p:attrNameLst>
                                      </p:cBhvr>
                                      <p:tavLst>
                                        <p:tav tm="0">
                                          <p:val>
                                            <p:fltVal val="90"/>
                                          </p:val>
                                        </p:tav>
                                        <p:tav tm="100000">
                                          <p:val>
                                            <p:fltVal val="0"/>
                                          </p:val>
                                        </p:tav>
                                      </p:tavLst>
                                    </p:anim>
                                    <p:animEffect transition="in" filter="fade">
                                      <p:cBhvr>
                                        <p:cTn id="42" dur="1000"/>
                                        <p:tgtEl>
                                          <p:spTgt spid="5"/>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 calcmode="lin" valueType="num">
                                      <p:cBhvr>
                                        <p:cTn id="47" dur="1000" fill="hold"/>
                                        <p:tgtEl>
                                          <p:spTgt spid="9"/>
                                        </p:tgtEl>
                                        <p:attrNameLst>
                                          <p:attrName>style.rotation</p:attrName>
                                        </p:attrNameLst>
                                      </p:cBhvr>
                                      <p:tavLst>
                                        <p:tav tm="0">
                                          <p:val>
                                            <p:fltVal val="90"/>
                                          </p:val>
                                        </p:tav>
                                        <p:tav tm="100000">
                                          <p:val>
                                            <p:fltVal val="0"/>
                                          </p:val>
                                        </p:tav>
                                      </p:tavLst>
                                    </p:anim>
                                    <p:animEffect transition="in" filter="fade">
                                      <p:cBhvr>
                                        <p:cTn id="48" dur="10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000" fill="hold"/>
                                        <p:tgtEl>
                                          <p:spTgt spid="10"/>
                                        </p:tgtEl>
                                        <p:attrNameLst>
                                          <p:attrName>ppt_w</p:attrName>
                                        </p:attrNameLst>
                                      </p:cBhvr>
                                      <p:tavLst>
                                        <p:tav tm="0">
                                          <p:val>
                                            <p:fltVal val="0"/>
                                          </p:val>
                                        </p:tav>
                                        <p:tav tm="100000">
                                          <p:val>
                                            <p:strVal val="#ppt_w"/>
                                          </p:val>
                                        </p:tav>
                                      </p:tavLst>
                                    </p:anim>
                                    <p:anim calcmode="lin" valueType="num">
                                      <p:cBhvr>
                                        <p:cTn id="52" dur="1000" fill="hold"/>
                                        <p:tgtEl>
                                          <p:spTgt spid="10"/>
                                        </p:tgtEl>
                                        <p:attrNameLst>
                                          <p:attrName>ppt_h</p:attrName>
                                        </p:attrNameLst>
                                      </p:cBhvr>
                                      <p:tavLst>
                                        <p:tav tm="0">
                                          <p:val>
                                            <p:fltVal val="0"/>
                                          </p:val>
                                        </p:tav>
                                        <p:tav tm="100000">
                                          <p:val>
                                            <p:strVal val="#ppt_h"/>
                                          </p:val>
                                        </p:tav>
                                      </p:tavLst>
                                    </p:anim>
                                    <p:anim calcmode="lin" valueType="num">
                                      <p:cBhvr>
                                        <p:cTn id="53" dur="1000" fill="hold"/>
                                        <p:tgtEl>
                                          <p:spTgt spid="10"/>
                                        </p:tgtEl>
                                        <p:attrNameLst>
                                          <p:attrName>style.rotation</p:attrName>
                                        </p:attrNameLst>
                                      </p:cBhvr>
                                      <p:tavLst>
                                        <p:tav tm="0">
                                          <p:val>
                                            <p:fltVal val="90"/>
                                          </p:val>
                                        </p:tav>
                                        <p:tav tm="100000">
                                          <p:val>
                                            <p:fltVal val="0"/>
                                          </p:val>
                                        </p:tav>
                                      </p:tavLst>
                                    </p:anim>
                                    <p:animEffect transition="in" filter="fade">
                                      <p:cBhvr>
                                        <p:cTn id="54" dur="1000"/>
                                        <p:tgtEl>
                                          <p:spTgt spid="10"/>
                                        </p:tgtEl>
                                      </p:cBhvr>
                                    </p:animEffect>
                                  </p:childTnLst>
                                </p:cTn>
                              </p:par>
                            </p:childTnLst>
                          </p:cTn>
                        </p:par>
                      </p:childTnLst>
                    </p:cTn>
                  </p:par>
                  <p:par>
                    <p:cTn id="55" fill="hold">
                      <p:stCondLst>
                        <p:cond delay="indefinite"/>
                      </p:stCondLst>
                      <p:childTnLst>
                        <p:par>
                          <p:cTn id="56" fill="hold">
                            <p:stCondLst>
                              <p:cond delay="0"/>
                            </p:stCondLst>
                            <p:childTnLst>
                              <p:par>
                                <p:cTn id="57" presetID="26" presetClass="entr" presetSubtype="0" fill="hold" grpId="0"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wipe(down)">
                                      <p:cBhvr>
                                        <p:cTn id="59" dur="580">
                                          <p:stCondLst>
                                            <p:cond delay="0"/>
                                          </p:stCondLst>
                                        </p:cTn>
                                        <p:tgtEl>
                                          <p:spTgt spid="3"/>
                                        </p:tgtEl>
                                      </p:cBhvr>
                                    </p:animEffect>
                                    <p:anim calcmode="lin" valueType="num">
                                      <p:cBhvr>
                                        <p:cTn id="60"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65" dur="26">
                                          <p:stCondLst>
                                            <p:cond delay="650"/>
                                          </p:stCondLst>
                                        </p:cTn>
                                        <p:tgtEl>
                                          <p:spTgt spid="3"/>
                                        </p:tgtEl>
                                      </p:cBhvr>
                                      <p:to x="100000" y="60000"/>
                                    </p:animScale>
                                    <p:animScale>
                                      <p:cBhvr>
                                        <p:cTn id="66" dur="166" decel="50000">
                                          <p:stCondLst>
                                            <p:cond delay="676"/>
                                          </p:stCondLst>
                                        </p:cTn>
                                        <p:tgtEl>
                                          <p:spTgt spid="3"/>
                                        </p:tgtEl>
                                      </p:cBhvr>
                                      <p:to x="100000" y="100000"/>
                                    </p:animScale>
                                    <p:animScale>
                                      <p:cBhvr>
                                        <p:cTn id="67" dur="26">
                                          <p:stCondLst>
                                            <p:cond delay="1312"/>
                                          </p:stCondLst>
                                        </p:cTn>
                                        <p:tgtEl>
                                          <p:spTgt spid="3"/>
                                        </p:tgtEl>
                                      </p:cBhvr>
                                      <p:to x="100000" y="80000"/>
                                    </p:animScale>
                                    <p:animScale>
                                      <p:cBhvr>
                                        <p:cTn id="68" dur="166" decel="50000">
                                          <p:stCondLst>
                                            <p:cond delay="1338"/>
                                          </p:stCondLst>
                                        </p:cTn>
                                        <p:tgtEl>
                                          <p:spTgt spid="3"/>
                                        </p:tgtEl>
                                      </p:cBhvr>
                                      <p:to x="100000" y="100000"/>
                                    </p:animScale>
                                    <p:animScale>
                                      <p:cBhvr>
                                        <p:cTn id="69" dur="26">
                                          <p:stCondLst>
                                            <p:cond delay="1642"/>
                                          </p:stCondLst>
                                        </p:cTn>
                                        <p:tgtEl>
                                          <p:spTgt spid="3"/>
                                        </p:tgtEl>
                                      </p:cBhvr>
                                      <p:to x="100000" y="90000"/>
                                    </p:animScale>
                                    <p:animScale>
                                      <p:cBhvr>
                                        <p:cTn id="70" dur="166" decel="50000">
                                          <p:stCondLst>
                                            <p:cond delay="1668"/>
                                          </p:stCondLst>
                                        </p:cTn>
                                        <p:tgtEl>
                                          <p:spTgt spid="3"/>
                                        </p:tgtEl>
                                      </p:cBhvr>
                                      <p:to x="100000" y="100000"/>
                                    </p:animScale>
                                    <p:animScale>
                                      <p:cBhvr>
                                        <p:cTn id="71" dur="26">
                                          <p:stCondLst>
                                            <p:cond delay="1808"/>
                                          </p:stCondLst>
                                        </p:cTn>
                                        <p:tgtEl>
                                          <p:spTgt spid="3"/>
                                        </p:tgtEl>
                                      </p:cBhvr>
                                      <p:to x="100000" y="95000"/>
                                    </p:animScale>
                                    <p:animScale>
                                      <p:cBhvr>
                                        <p:cTn id="72"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latin typeface="Agency FB" pitchFamily="34" charset="0"/>
              </a:rPr>
              <a:t>Miremos otra grafica</a:t>
            </a:r>
            <a:endParaRPr lang="es-CO" sz="4800" b="1" dirty="0">
              <a:latin typeface="Agency FB" pitchFamily="34" charset="0"/>
            </a:endParaRPr>
          </a:p>
        </p:txBody>
      </p:sp>
      <p:pic>
        <p:nvPicPr>
          <p:cNvPr id="4" name="Picture 2" descr="http://sphotos-a.xx.fbcdn.net/hphotos-ash4/c67.0.403.403/p403x403/285632_261723703950094_260271779_n.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5013176"/>
            <a:ext cx="1944216" cy="14730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1.bp.blogspot.com/_VxlSXP-Khx4/TQqVW3NXE9I/AAAAAAAAB-E/zI8hO8LmMF4/s1600/nacimiento-de-jesu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965" y="1844824"/>
            <a:ext cx="2016224" cy="1849693"/>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2" descr="data:image/jpeg;base64,/9j/4AAQSkZJRgABAQAAAQABAAD/2wCEAAkGBhQSERQUEhQWFRUWGBwZGBgYGBgdGhsdGhwXGhscGBgYGyYeHBwjGhoVHy8gIygpLCwsHB8xNTAqNSYrLCkBCQoKDgwOGg8PGjQkHyQyLCwsLCwsLC0sLCwsLCwsLCwpLCwsLCwsLCwsLCwsLCwsLCwsLCwsLCwsLCwsLCwsLP/AABEIAMIBBAMBIgACEQEDEQH/xAAbAAABBQEBAAAAAAAAAAAAAAAGAAIDBAUHAf/EAEYQAAIBAgQDBQQIBAMGBgMAAAECEQADBBIhMQVBUQYiYXGBE5GhsQcjMkJSwdHwFGJy4TOCkhZTssLS8RUkJUNzojWT0//EABoBAAIDAQEAAAAAAAAAAAAAAAIDAAEEBQb/xAAvEQACAgEEAQIEBQQDAAAAAAAAAQIRAwQSITFBIlEUYXGREzOhsfAjMoHBBeHx/9oADAMBAAIRAxEAPwDpHHiQdNCRHzrAvi62Xvso0kg++iDjw1Hp+dZg8dqQ0naasGdtrkpiw9tM+dj1lyY/Kqr49mIALEAd4yw+R61r30NwQrECYPiOgqL/AMLUDQFjMnzrHk08JRUUqK9V8Axexd4R33M7d5tdvGrJv3rcBmaTt3ifz8qix+JuW7wLqFj7Og28NJq1j+JpctwRDAj85isEsWx00UpXfJUvWMS3fOI9mrbSx28hVjCYNtZxL3DGgzkD3TJqpdxJcCSTAgCNgPLStTgvZ8nLeZtIlQPdr8dKF4U/b7BxlJukDOCxmIa4E9rckmNWMeJPlrWm9y4MR7MtcI5BXbUHYknpqT5V5xvDnD3mKSC2oYDYNyHrNUcNxR0bOD3og5tZHTXWrWFS8IFzadNlnjTpbQBrt43Y+5cca9W1iJ8JrAs4xxOa7fII2F5hr5masPhizZrjTJkkakz7hNe8WwKpfNu2rH7IUDViSAffJo449qpjFkfhlQWcXcDtbxV5VXVh7UkgdRqJE9Kqt/HIgdcZcuZjlyZ7mfaTKtsPHy60R2uEZYcglFEXFDDMW01MTChoPiQNhu3h+FRmuXLj+zf7FsMdQsgsXiQSxjTlHjTFJJcpV9AvxJdXyYeNu8RtF8rXTbOhbO+Ug9Cx+Iqhh14kTKDFMN97hX3k0bY+9bzBWJu5YGYsAu3IKI9d6hv3ge9bfKIgKS2ggzEDrPOqWZV/YiPJL3AfGcSxwlXa8pH8zAj1BqivHMRsb97/APZc/wCqjnEYJQsl1DfhgyR1BAj0NZOO4UH7rIQxiJ0OuxBOkedPx5YPuJayswrfFsTt7e94fWvB953p54tiN/4i94E3H+WY15f4NctqWNu4bc6OB3Z8xIFPwF8Zu/JWNSohgOvQ/vWnOMatJfYcrfk28Vx9r2DLrduJftlM4FxxKgZcy67E5ZHInxFE3AsHcdDmuXGS5aRlYsZDESQNeRn3UI8R7P5VBQgqwDIw5g+G++hFFnYbjytbXD3O7dQEAH74kkZepA0jw92DLjjs9K8/YCSHW8Fi7D5lZry8xmOo8Qx0PiKxvpKxlxGs5HuLKmYZh03ymugua5t9JF32mJtWkEkL8WOg9wFL03qyq0DG/cETxW//AL27/rf9a9XiF4/+7d/1v+tT4XhpLHYqD9obE7abTVw4DLoYE9Rqa6rlBcUhtNlPD429rF152ksxA66knwr1xe1IvOygSSHaPiZ+FX8PwvOyrvPIRPuYgT61XxylCwykbg8uu460CcW+EiqDfs5wq7dtWLjXGCG1zYyT3l/QzWViLt2zdym42YGOe+w3MGTFE30fYgNgLYn7JdT6MT8mFScYwtq5iLSsFBUNduN0S2NJPQsfhXP6yuLQtRtgx2DQ4jE3jdZ2RF/E0SSAOfRWNG/0XYjO2M1JUOmXUmAfabT6Vzns+mJi7awfeDkZrgWNNQBmfbcnrXR/oq4K2GGJW5cttcLWyyoxOWA8BpA1M1vwxSzN/wCEi5dB6RSr2lXRFGL2gOo/fWsO1igxgSZEzyrV7UXgpWaw8PiknQQfn/ehrhtiMkvUkaucaAVP7XWBWWMS3eA+0Nv3O9TWCJzGfWfXzpGSHFsZDLzwTcRsoyH2m36UFcSK5/qs2Xofy/vW1xzHFrYA5nUAUzg/CCTnuDTkD8zXKlNuVy8Fz9cqijAwqMxjrpr40TYXs7dUa3cngpafmPzpcawneR0AkbjyiDFbPt5QNtpr61TlabSCx4+WmZWNT2Nolnzso0ka+E69aD0RncDdmb4nr1ox4pZzobajvHmTvqNTS4Jwe3ZGc95+RjbyHXxqYWkm2DOG6VIx+DqbV0o4Gukx7iD0NaZw4th3ABcgksd9j7h4CrmNsLcGZuukbiPH3VFfhlI6ilzdyLUdvANcNwrXGIBy90yR051T4lgRabKLgY8xl28zMCikWRaRsgJaJ8SeVDljs/eutLDICdSx19wkzTNzk78AJUjOKtoPH50/E3QTpAjePy10+FWMLhnW+i6khwPcd/drUt8WmvMr5lGYjPIMa7sCBp8qsobwy2ty4PaPlVRJJaNuQqLjuNR7xe2ZEAQRp3dNjoRU/GL9pItWwISZbSWPPXoKjs8ALwBcRXiWQzK7bwPL3iqVXYa9inw6yyv7Qve9j/7qIe68g90oWA1GhI8KG/4n2OIa4lq5bty0K0NCsIIJ2Ign4UbJZW2jAJnViALuxzLvEz3RJ8T1q92XyxcGXvCCW11B5eH5+lMjm22hiyMF+z/HglprLtnsGSsBSwn8JbaCNabxHhbEjKBJIKmRoDsZXp1Gtb/aDsKlw+1w8W7m8bK36fLyoVwOOfDM1u6pUKe/bPKdM9uduWm21H/d6ofYbaZfftbi7PcnOBsXUk+p0MHx99ULbIQ117jtduk5mKwQNQQu8TtPQRpWlxDC5bwRyGGXMiyAHnYzz0HOqOJt5lzyCo0AX7KgaRJPWdhrQx2rpUSyVriNZlIhVkJ0jr4bVmWDM/inU848DFRYC+qM6sQQ4ymNGHPfbfceFLh4YtESQdPH1pihtsLcFvA+Doym462WTURceIjnEH3msTHvaN0mwGCCc0mROm2p0ifhW5wbHC22QhVDkDNlBKnzOke+sbC4f2uKW1MZne2Z/ExLDYcyI050EG26J1yavZXjHsLV4Wka4GYOgCnKukMWbWFkAzpzod4zx171wqbhCuRnYTBH9IOoHJfDqZp/GuK2wfZ2NECgEEFWzfeDENDQdiBBEUadguz4WyuIuCbj6pOoReWXoTv5RRtRx3kYDddEfB8cxtrbw+Gu2cMgOe7cZUdv6Z5ncn0EaUYfR5ftst/2VpbSh1+zPeJDGWJ3NNv2FuaOoYdDtVzsdZRXxS21CgOggbSFM+W9L0jUstr9/wBwJNhLSr2lXZ4ABPtgZa3pzoacQTl5GfHkRRL21BygjdSDQ9mliQNwp08Zrl6nNJZNt8CJwV2TJe2cc+XzqRrxzEg6RtVXCL9Y4nRdgP5tf0q0pikQ1DcGmDtpiVO9m0n5VeXHiYOnWq2HEgHYE6fr86mxNkGNJ8hWdyg2rNEdyVotpB1pxcARpUajQDwqnibyopd3VE/E7BR7zS8c3TUR74JrrrM7mmsIE9dfdQfxTt8mYLg0OKadcouAeatkg+6ouNcbx62g62Vt5jt3rj9ddlB5bGtMdNk88A9houo6jfnXotVy3B9u8YjEXNI5tbkD+qACB4g0XcG7e2bqhb02rg0JgtbPiHEgDzipPBOHZNoTPb51GBGlPtXgyypDKdiIIr1qQAyjiDatZrzDXrEnURAoQ4vjUu3M6rlnfXc9fDlRlxLhq3kysSNZBHL0PrWda7K2rYLMWeATBgDTwXf306DXbAd+AUU9NxtA/P8AfpVi1j3Ulgxk7kwZneZBmr3B+zxvW3c906BJGhiZ9OXvq32cwKm5cS7bUlR94TBmCPWmycQFZb4JxD24h7Y+rEgjQa6bcjG0eO1aXD+GJaUhZM7knerNjDIghFCjoABUhNZpNeByXuM9n+9aGO3PA1uWGuqPrLQkkblfvA+QkiigioMeyC05uaplbNAJ7sd7Qa7VcJNSTLXAJcIy4uwiXWCuoi2wUsxEEbg+XlWZe4RctjLdBtryAAkjXUmpOHYsYRLpt3BdVWAtOo3Drm5a6fuNqpWsc+If667fc8ggBUD+Yk6AaTp61ppuxleTOw+Ew7XlzZ8kjPOgAPMus5fMiOta3GcGcM6hUItuO45YMGEA6Ouh0jzqfPksfUuQskHSSTzgkj0iosEbuKsJaFsC0rsfakRJ7xykzEyeXOKNS3/RFrgZhiGyttt5Dx099Q8Tv+yu3rLQpe4l61dmMjrzmPskGPAgeNLBSoKNBgb+IOg16qSaq8bxPtVRSAPZjLK8xyMeVTHxKizJ4hfDuWuJkcyWKRlYn70TCz/Lp4Cjv6N+1GdP4W59pB9WeqjUr5ry8PKgS5gTAhweqz8pNNwjtZuJdQ622DaciD8RWjJCOSFAM7ujVsdnMMqC5lWJYExzMHWsDh2OW6oZCDIBIBBKzyIG1EvA/st5j5Vi0arKC+uTSpUq8rt2gAX7YLKny/vQnw29IJ8h6KKLu1bfL8jQhgyPYP1Gb5RXD1f5rAl2O4Q8uSR9qTt41fvkFlTrqfIVn8GIJEfdUz76lfGAXXOsgQoG5M8vdWSSdtFKqNl7giBTrVydKyLOGYwbjEHoukVp8KtZgJO2+u+umtVHFudIbGVstRoWIJA2AGp6ULca4davXR/En2jafVg/VoJ2BA5czNar9pw7XEtKXYD6tRvcjRjJ0VQSNSRpQMmNz33XEWwS2i/ayyDsC57w55tumkV0IQ2x9A/b7h0mFs4cSiqoHJdB6idfOsDiXZu9iiWu3XCclUR7zOvyrR4f7OANZjXMFzGOsCtV8fljUAdOZ26etWnzbFP5HMOOdjnSTZa9c6y+w5gmQTy5RQ7ewi2D3pYjksgbTq2hPpXR+J8ZKPN0KEzaEtlDDqN5Inp7qHe0HFrVrELcwzJiCyn/ABFlUnQDXQsNftD31qhNvgtJlTsl2rbDu5VQbWhdZM5Z+6GaJ15fGus4HiNq8ua2wcaHx16jlXL8F2VbEWzeaz7JlJJtNntrcWCc1lgpgj8MEGNNNKh7F8b9hibQkm1cLKQdxMgbc/sk0vPhTTa7J2ddcV5Xrfvam3FnSY05HX39a5qQB7pEaAcoptq2i5iAAWMseZ5CarWb5ko/2hrP4h18+RqwKvkpMf8AlTs1QWmkv4MP+EVIKFoux2b9zXgr21bk+W+k+mm5p12zcA7rJaHNnGZj6fZHxqJLtjY43IDOLdjcRbus+HX2gvDvaIGRh95QiqBKkiQJnes/h/ZPFpmDYe4FeAzd2QusyJkjXWOlE3FLlwiFxCO3UuO7/ltrlHrQzisVctNK4m0rbjLdIB9MoHvNaI54y9Nfqavh3Xf6EmN4UBoihWU6lgzEf0g7edN4fxZ7IKXMzWWBzSxhG5HTkTr+VavDO2CvFvHAEHQXRlMebJpTuMdm/ZS6nPaYTIEwNSNBuInWol4/9FSg49gnxvBlL0BtGAYZdekHTcEa1Ts2gDDEjeTv13qfiWHa2ynN3PuydtNtaldkCq4OuxHj6U1OkgVyZ17CISYMeR0+I0mqDvEKoiT1B19POjBcXYa2XeyQ4ESrAA85KGSNvEb+VCHFQA2YaSSQPlT8UtzoqSoJuLXreEFsIv16olw3c+VhnCwqr98CSTtyrrfYLi/8ThRd5kwdI1AG3hqD61w7j+Ga+bbJBdbSqwBAzKo7lxAT3lZY2kgq1dY+hq2RgGB3F9x5d21pTcUFuUvIE+g8mlSilWsUCfbV4Hnp76EMM0Wbw8f0/Sirtyfs+YoSt7Xl8Cfca4ms/N+wD7/nsScGuhA7HoPn+sCrPCEDM7nfl4TJNZeDtkmOUEn01ra4QvdbxPXpWedJgR5ouuDrHy8qnClLJyDvHuqPHYeXMz4VCBS43xdcNg3usYhSB5mQIo9OrkzRBcnOeN8bbCtktMquwAOQk6Ke7qdlA2XZtWIOkD2ALNdVszO7tEQxMHck9Z5CdqbiWF0+0B1bXU7elWuE482S7gCQsLvz5yPf610q2x+Zq2tsJ8dxUWyoz95dD3tvOefn4Vd4ZjVuOfaOoA/ERAJ2A02oJs4gZWLKSAOumY9RIG+sQTV7hFyLdw3DlkDIzAcjLZTHlJ/Og/DSQtrkJeIWcIxW6Sb7ISBbXY6bkGBvz0HnVXE4J7t0XMuHtpCwl6C1uIEyv/CD6VjYG2WObObesZssHXTQazVS7iGcXe8zMpWSILFIJLATGkAz150aUl0VSCXtD2oYZUt4wPdtSw0UBxsVIt91TGw9KC+CYoti7cCQbwaDqdT8+dVV4W1wsbRL7mCrBtwO9plBJPI6muk/R52U9kntbtq4l7UfWQBE/dWSR5kA+mtFLbji2wZMOYETTZprppEVGqTy+VcoWypxRihS4PutB8jyrQXWDyOoqpxGz9U48CfdrVXgeIzJl5qfDY7fGRRbVQu6lRZwNyXvDo/9vyr1rrXbjW7RgJHtX5idci/zEbk7D4UeHXiLtzKss0gCdzm09NST0ANEPDuEeytqg11LMebMdWb1PLkNKtYnJOh+Gu2e3HyIAkDkNNvHxNZ78NmWfvE/jMn5wPIRWzdUDvMNdlHT+/jUV3BSdCP3y9/6VnnhkvNnQjNIH8YoCEXXCJ0TQeir/eh3G47CBSPYXXHJnGnnMgxRnjEW2JeB4zpVHEcSGQgEH5ehysKTGbi6a+3BoSTXAFW8Hh7sm0r2wIllOZR/UrCQPGQPHlRb2Txz2iMLeWVM+zuDbqFIIldJI9Yqfh2EC57jWkRmA1G8SdwAAPz9KocUb2RWT9UTAYRmsvyI/lkHTz8qZ8Q91L9wXjUk0Z/b/gGW25UCImAPPvDpruOXroBYJvqgWkkEhf1+fwrsdtv4zDsr6XrLFXAkCYI/0stcg4jYNm81uNAe6R+cV1sdNUvqc6S2s3OAMjA2mfLnBPe/EPs+QIkbiaq4mwGsld9Pq26wdR5xIqthcOXKqoJZug1Ph61r8Zv2RaFqyNVE3CDmGbwaBt1GnTmaCqkS7A17jpCsTlBkAkwCd46V3b6HCp4aMo/91839Xdn4ZfdXHPao6sXEsdDBA22aTz5V2D6GFjhx/wDnufK3W/G7fzFTVB0a9pGlThYDdvmi5b8tfhQ4wAuN/Mp59RPzoq7dWZAPNdaEbZkr10FcXV85WJlwx+CXS4eiaepH5VscOtZba+Mn3/sVj4SdV65fmf7URgQAB0rNPsKCPDyHWgf6WhcyW0GttIY/1MWGvoNPWjpbkR59KBvpHxariNZPcSB7zPxj31o0tXZpxq2czsXCD4Vp2GBGv71qtdWWPL1qfCLE66R+/wAq6kvcZHh0POJFohoBMzBEg+Gh261r4TGZ2W9fcKx1W2oUaLtv9nyobuASTOY9eXoDU9h0MAiNdSNdOsULjwVfJcxPFLl1mW3DEmNdev3j061npxK5blQV1BGiISJkHKxWRIJ1EUy5iSjFbZjXfn5Ty9K1b3ZG7buYdXZQb4DqZGi9SNwaNJIrl9BPwPiAw3DLzm0S1wQDlOrT3SSdAqzvtNHvZ+9dbD2mvlTcKyxUqV1JIgr3T3Y1Ejz3pvFsNbTBAMAwRVGvenLl0M7zFX0thQAoAA0AAgADSAOQrmZpJh5bpCfELzYDzIqNL6HZ1P8AmFOB/cV4+FRvtKD4wPnvWczOxXNR8KHOH3jbvwSIJKn3/rFat3hMT7NmQ+cisLH2mRzn3Os9fcKOK7FSbuzY4PiUtYq7nMQjv6KRJ9AfnW83FJ+yflB6EHpEVz3iHFSl4YhVzhFAurzyXBlePDMN+UrVzgF+5dtsLU3LaEKrAd4LAyZl3mAJI86vIsmxbDoaeMWuQp4pxoImdjCgiSOQPMjePHzqC7xhSohhqNhrI20iTpv4DXShnFYbHKDNsvqeQIPKCOhGhB+BpnCeB3HPcS5Yk963etO1r/JcBBUTtMEcjS1p5y5mzVcVwX7vELu2UX05Rrp4xoTWW3t2uD2eEZTI72bug9WgFdNdT8N6m4hawVm5kuNcu3zp7HDsxYnoZBb0LE0U8MuswUfwzWE6EqD6qp0o44FHl/7D3Xx0Msq4RQ3eYfaYkanqZPw8KpXVRldZzhQxY8pMQJ56ipeN2kRpa2G0kADveg3PodKxD2mVot2bQBMCCBPQSoJJjodPLeuf+FLc6Qy6Ru8HVrWKXMf8WyFbrmtxr12JFCP0jcPK3g/I90+e4PqPjNHmC4Qe4zGWVWnXXM0fpVLtTwxL9glhP4iNx0b0+XlWzS5naizJmSfKOW2bmla/A8Shc2rdhXd1PfZS2XnIt6yAOvOsDFYZrF02m5/ZPIjYHy5VtdlcMTfAVQ0A52ZsqjSO8Rrl8BqdhXRkklZkB/FFRIUsTPSJ9BXa/oa//Gj/AOa5/wAlc/7aYO3bVGUAXCSABZW2pUaSFkvHIE7610P6HiTw0Tv7a7PvFacMty4AmGxpV4x8a9p4AMdqElgD+9KBrSZbgHRh86Oe0zd9RpQfjVi7p4cudcPUv+vJC8i4s94YveZzqFBbfpMVq2eIW3gKQSRtz8jWLdsxbnUlxsDG2n5bVFiMIyP7W0CEygjqD0PjSqtlx4QSg8iBB2PhBJnpH50GfSlgGItXR9mSPI8wfiR5tRFh2K2UGpmWGvOZymOWs03jFs38PdtQMzKcu8FgNPIzTsMnB2+hkJJM4s860rFyJqfEIBIYFWGhB0gjeqka111yNLDsDJPpH6U0OvTWNNdjUJFWcPg2YyBPpU6K7KVq0WcAAyTpRTxDGnGYrCizm9oEVMpgAFQSADWn2P7Ie0ue0urCZdDzk6d2empmozgEw2Msw3ftMDMACCGJJGuogdaVOcXIdGElEIeLcSc4GySGJukKFUS5J5KpInl76McIzNbQuuVyozLzBgSD5GaBbmGtcSxK2luFbWHVW7n3jKzrsPA+dH7H41zciSSRNRkcnQwLTsn7mnZabtSDKVrjsknVl57Zh7tx8fOs7ji57QdSDHMdD/eK1mesfFAWWP8AurmjDoeo6VcXzwLkjM4fZ1JjMADIB72U7lfEaHXQx0pmD4ccHfBt3ytjE90si5cjfd0MqNcy+E9Klwt82b3WCPIg8/UVY7U2stu4FMh0zqo5FShke4n08Ke8jXA7St7iHHYXGoTcsYq7kAn65LbKfOSDl8TRNwrjC37AuoQ2mpUQMw0aNSYmY30rAxfYlcXkc4q97BgrGzmJXUToSefXWKKMFhltBggCoAqqBoAFUAfICmOqXP6HQb56BO9dwuBuSQ2GW5J9otpmL82zXoaNT9kCr3Ae0QxN8JhS9y2gm7duAwJHdRJAJYnXoADvpRDdtJdQqyq6NoQwBB8wajw+HS0mS0i213hFCjxMAampcWrfLJculwjJ7WcOW9bK6Zh9knafHX40D8J7Q4vD3Cis/d1KsrOuVd9gTHjIo+xNppHPwH5aUD9pOM2R7f8AhUJvOgS5cAIyrOXLr948wOmu1BBbuKHzilFchjwbtemJSSFV+TITlP8Aq1itLBYpWLA6HmD8D4g661yns3iDhsQbF4ZQSO9zQxMg81MieXOje4j23V1+0upA2ZecDodJHLcbVh1EXjypp/QXFKcQb+kbgrWYaCyEyjD7pP2lPQcx/as7h+NCAQNCBHOK6vmt4iyQwzW3EFT8fIg/qK5v2i7JthCSpLWWPdaNVkmFPpzroY8kc0KXa8GKScXyVMeEvLN645viADGjDYBQoyoo1ncknlXUvokSOGqJn627r/mrjOJsCM3Tfx99dp+iiP8Aw23lEDPc/wCM1t04qfQXkV5XppVrFWAnbpl9qgadRy5TznlQfirhW6SGLZYEt1jwop7evF9D/L8qGsTigz5mCtzK68uQNcfUxvMxd92XlAZSEuGAgYpHMRJU+8GlieKxEQRAkc/3pWHaxxtsrpo0nlyPKo0xGYktuZPKgjirlkb9jZweNZ3YBvtNPoD0+FbOIxECRBboRoKHeEW1DAkx8tOVbL3RJO4H9qKSV8FRsA+3vCCXOJVYDQGj8URPrpr+zgYTgN1lz5SF5GNz0roHGh7a7bsDUBhcf/lHxnyraxWDhUQCCSNhyH5T+VaY5tqSOrg0znFSkznHCuyF69cCsCgH3iugHjJFGfA/o3yOC11XHTLoY8DofWivD4fKoHw/fOr9htRFVLK2W8Sj0VbtkDKBAg/v8q4p2r4my4xmU6/25eNdj4nicrP47e6uc2Po7uY7NiEuqoLMpDKZ7pjSNxVYa3Wws1xxX9Cf6H8TN3EJrLqrbrHdJHnPe5afCuoOoGpmNv360PdkOyCcPVpJdnA9o3IcxC9N9Tr5bVrnFEwoO/gPGffS8zi5NnOska6ANdKh9rOoBIG5A0HrVbg917xa4ArKrQqsBBUaTJGhJkzV9MK5tj2rZSQcyqe5BnQQBOlZHJJW0x0cV1bKQx9uYkTAMczOgIB+1Om070rqLetxrDabag1lYjCezxGHWZt51gEDTWCBOwIYaVexGJW3iha/GkjfRlzaSeq/Krhco7kOzaZQjxz5MdLBZvZNo6mFM7+Hry/vpdvLmtWm5lzaAI6wnPwZvhXnGMMLqhk0cctiQOnUg083TewJG9xJuAcybTq56fdIonFSRl0/pyFbsJxcvZ9k05rXcM9BOU79BHpWneXFtfZActgxDrlDg+EgyAddfjtQRinfBY437UtauKLsD71t4JgTupIP/c1u9pLntGw923cYpc1gAFcsiZ7ysB5HUkbU1pPn3OrFuTDDCsuo9r7RvFlJ9w226VORXPreDbElUtK1gjU3RcdmMdFGijbSSfnRXfx17D5P4jJcQjvMispWBJJVi2caHaD4HahtLyVOLi6Niwuuv750A9vcWkIyKoDEuxA1aDlWTz3Y1a7V9qpK4bDMGuXSBmB0AaNQRT+1/AR/DZVH2bJVdt7cOP8A6h6NdFNV9TGxXDf4tUAgXbPiAXRgWWOsHTfrRPgkbKS2oRsqn+lVVvQsGoR4TbN2wWg5rKq+m5tXBOnirDMD1jrR32auB7KiAYBUx4byOhEN61zdQpJbQlKvUiHBdy4wA0aGGnOIHhsCP8o61Y4sw9iS4lAIuLvp+JfFT7x6VJbw/dH4rZOv9LSPl86fiJI03IIiNCeUj3Vmx5XCaYGSG45TiLQt3Cp76g8j9oaGQY5jnXZ/o+tW1wSexZmQvcILCG1ckg+IMiuP9pMB7LvDvW5hTzUMMyhuhExXWvoxP/ptn+q5v/8AI9em0/PJgydBTSpGlWwQcu+k6+RfQDmo+dCNm5p4zNFf0nn/AMwv9IoQLwJ5e6udn/Mf88C0rGnn8Kks2535U/C2Ll3/AArWYfibRa2cL2JLAe3uN4qui+XWg3mmOknLvgy7fEEQQzqPDc+7U1Zwdy7eMWRlBgZrrBBHgh7zelb+H7I4dBpbX1zH86u2+GKv2VUT0GtC5fI2Y9HCPMnZBwzgYsyS4d2Msw5n00HSKuraBuT0AFWrdkIG6gfE0xD+5oUa1IcDUlvfSmBete5iOX78qMW0ZvabAtctkroRz8v71ldjuP27WFazcYJeVnIVpgzqDIEQdRRFexxiDFD3GOEWbwzK2R+o/vEirUkVPFOcK9itiuOg33dSVB03kfZiCNt9Z8KiftGXzax45dAOegjYTpz9axsbw27a1de5+NdR6xt61UDzzmfWj/DTV2clqUJVJHQeAj+GUZs3si5VGeAdgRIG2bvRPMeNEOLxyZD3hrQd2avHF2Xw11hlCBeQbT7Dr1OmsnlQtxt8bg2FrEP9Xsr/AHWH9X5b0j8GXOzz3f8Ao6PotWEuMxvtVxDBo9lDJ/UGBA0/OrnbWxN6xc1Gu/MHce4mhjszd/jMQlq1/hIRcukTBiO6POPiaLu1V4e1the87HbuzABJIJ26+dSOPZGjXKUZTSXsZHGLxNkPoAYOm2uo28au9kMbnujaTJYZdIMKT6kry5ChzBcSIti2wBUToeamY8v+1bnYkC3muNoCyoJjlNxz6BKOEdvZxNrWTajV4pwAAIBoLbE2yBsG+0vlqSBygdKD1SBdyDKUthihmNXKuy9Bn1jxo74liGGEV93LAerONPjHpQd2i4TdDpdw474LWyn+9Vz7RhA5Asup261jh+ZtfTOxjm4c+S52U43btkliDJGv7Pxqx227TWiEFtp1BJGg0O071gYXscLYD4u6FBP+FbMk9BmOg6d0HlRZwwWFMYfAMxH3zaJP+q6B86f+FFPu/PCDyS3+uqf1BrsjwAWjaxbQ1lsxDA5vZySALg+73Y1211ij3iVgXLRgzAzKR4a/ESPI1ftY0ZQHXIY1U5efIwSKxuL4N8Pbd8P3rRVs1vfJIPftjpzKe6KdJ7uTNF+GDfY7DZQpAMH29jXosukz0ZW99EfZnAvYNxG+yrrl/pcGDA8AB6VT4RhVtYa2QwYBWckQQSwM+4n4UQWFEMefcH+kmPnXKll3Sf1/bkNxpDskXXHIiY+H78qpXlkRtPvB5RWli9HZulv82Pv2qjiGCqrHTWJ0+8dPjSdRjSfp+YWN2CfEbSM6ZgPZXi1pwYjNJOQk/ZK3C0N+FxR72Bwot4C0i54BuABxDD6x9G8RqPSh3ivDU7zMuexeA9sg3UjQXFA5jn10ow7N2SmFthn9oQD39JYSYJjcxEnma7egyKSqzFqI1yadKkaVdQyHJ/pTb/zC9MgJrE7Kdnv4o+0uD6sfZXkfE9Ryitb6WBOJtoN3yrRJwayLOHAUAf8Aaufn4mzXpcfpc/nSJhhlRQqgD9+FRg01LkjU06NNKz3ZvSoU09NxFeKKlK5QT0B+NUU2UL9ydOp/e/nVmyu1VbY7w8P3y8zV1TQx5GT4VDxXjV7XhFMEj7eU6ESOtRYjh6yCB7/1r1j+zXpuaVadk5TtMiOEXkI8qo4nsth3MtaSeoAHxGtaixXsVatEbvswP9kURs9h3tN4MSI6ZW5V5jeIMi+yxyLctEjvhZX/ADoZjzFEE0zEWAykNzHh8Zq78kVVTXBV7N8Cs4bM1kDK8RkHdA11BkkzprMaaRrWXxvh83DdLQ9qcq9V0DeUStQ8DxhwWK/hmP1F49yT9hz90fyt8/WtHtAmW2zjfKRtOh/uBUlbdlwW2bRzi7cA35GIA105R10rf4Jde/ctWlhbaAsyzMKIZmdiAAXYDQbLpzmsbF4rCpduqbd65fzmArqEaSIGozA8u7vptRpwHs4EsMjMJuwbuT7KpuLaHdiw3fptGlTNKo88GSGNRm35NXB3BdsWWJIUlrgPMrLBD6qc3rWV2mwzZ7JAJ+2vduBTOja5iJURrttW5cObUaBYAEaADaB7oHWhHt92jXIMNbUNcBzMYnJAnKD+LXUjmfGsOH15OOvBqtx5Ne1hXyzZSzZLDW4zlnO3NQSQR/PtSsYnNBfGqB0CCdP67p+VYeK4C2HKMRau91ZW7Lagd7QyQD+Qpn8ffYytnCHzmD6ZK08eX/PuPSbXH8/QOMNfAUBHLA82y6+7T0qxh8Rl8PcRXPr/AGsvYcg3rKpb2zWjmQekCPdWpw7tUlwDKynrBHyoXceS1hU+F/2bOM4MbbF7Im05m5aHImO/bHzXmNta0uH3wwJBBBgyDppP51RwnFdQAfTarT4cmXsEK51KN9hyOsfZblInxBrPlwrK90eGKknBbZfct3Lc2n6spHvqjxC2LuHuoN8n7+NTWuKBu6QUuAd620T5qdmWfvD4bVm2+LAMDPcNw2XnkWjL6SR76yepSUX4BjF0S8I4h7awrbFhPLRtmHvmi3gKxh7YIC76DYd5tvCuWcHxv8PcvWyRCXCxBOoWQHPpKMPAtXV+Ef4KeR+Zrpf8fBxzSXiuP0M+q/tX1LRpV7SrtnPOUfSMs8SsDwn4Vp8QxhSxpvKj/UVX86p9u8Pm4gGOyoPjNQ8cuxhQf5k/41rmaiX9Vo7Wkh/Ri37s2sK4yiOlTyKpYE91fIdKtga0mL4DmqkyQtr/AGp2JPcpq25qXGWwLZ+NF4E8WjLsvrPWtBNqzcMfSKuq1Kix+RckgNOLTTQD+/2K8piEnpWnEfv/ALmvB+/37qcKsjEP3+xSzVKoB0nXz3/c1WuGDUspck6mrVlJFUg1PGJI/f60SkDKLfQMducIQmdftJ3lIGxQ5lrTv4gXbCsNQyh/QiemtU+075rZHU/MGm9jcULmDtg725tt/l2+BFWnaNElUYyZzrg0XcbcuMYC5nJnUKB3oPXJmjxIrrFi4UwqZ4DsAzACAC2pUAbACFHkK5rxfBrhcTi40FyycgnmXtSBtrlzUZ8f40FsW2GucSvnAy/Fh7qRqm20o+eDPCNS5JuJcUa1hncRmnLbHPMe7prvv5AeGg52N4H7b60yV9r3pJkraho/z3u+fBQNan7VYxLVkWlMm0oSdZz3CczT5K+/4xVz6KsVOHuWzutzMPFX0/4lb30zTQag5EnJWEnFMFbdlDCXbpocu2vrp76hu9mLRWFlD1mfeDvUOE4kL125dH2VfIun3U3+JP7Na9+6FGpC+JIHz8Kuk7bGOco0kwH4xg73tf4azDsyyWMQo21kafKsfA9nrT3GU249mIJUupLDfvCBoQ3x6UZYe6Pa33VlJZgqlWVhC2yV2P4i1TdllVFKD7rZZkawInQc4J9TWSeV47jFFzblzIEvanDOPYs794jK5DAgLmaDA1iKOOGY/wBoitETGnpy5+m9C3a/hwtXvaLqr+0McwfZ8vDnWP2Y4ybLD/dsED9ASohpG0yNafG2tyIpbuGdPxOES8oV5BGquNGU9Qf340K4/hjWjetXzNq+O7diArjbN+EnQztIojwmJBWZn3frVp7gbusoI6UcoKa57FW4uvBzHiGOKXkvODP2LyH8ajK2g5Mh9ZPSux9lEAwdgK2ZcgynqJMfCK5p2p7J3AGuYf6xWHeTmI1UqOZHTfUjWui9iB/6fhdI+qX861aXHtd/IzaiSapG2a8pUq2mMDu12DDOWjUAfOhvtHbnC3B0APuIP5V02/w225JZZJ8T+Rqnf7LYd1KshhhBAdx8jWKeklKe9M6OLWRhBRfgBuCYmbKnl+/7VqrdEUQYPsdhbS5UtsB43Lh+bVaTgFkbKf8AW360C0c15Rc9ZCTvn+f5Byxd/c03iNz6sxpROOCWfwn/AFN+tK7wSywgqY/qb9aL4WdUKWoipJgLhWHOroaia32YsDZW/wBRqRuAWehH+b8zQrRzXlDp6yDfAMho2NTI8iiD/Z+1/N/q/tTv/BLf8w8iP0o1pZ/IW9TFg9l1/f6VEb4HPbwolPArZ3L+8fpTP9nLX83vH/TVPTTJ8RAC+MYhskoxVl1BjaPnT+EcaGIthm/xAcrDTcUWXuyllhBL+9f+mqXDvo/w9lnZHvHOZILJE9RFsUK0uQZ8Vjca8mb7bx3pK80Sns7b6v71/wCmm/7M2ur+8fpU+FmCtTACOK2Sy6T193/f4Vh8Nu/w2K7whL8K38rj7J9dRXUD2Wt/if8A+v6Vm8S+jy1eUqbjgHwUkeOtWtLM0fG4nDa/2ATt1wj2trN95dqw8HjfaYbC521suyODOgXKw0n8Pyrr/wDsSpthHvO2kFsqgnSJMc6Hx9DdsM5XFXQH3XIhEwQCPGCaJaWbVPx0InqMbpr/ACcpx3EA9tsx+1iAxM6jTWdZ0Hhp60V9nOIJZs5l1uXfapaRQS7D2vd02gHOZIiiPE/QfbdAn8XdABJ/w03PPfoAPSiHsr9G9jAglWa5cOhuMBIX8KgaAc/H4U/8D00ZlnSlZhdnuzRt2lW8zFtyqHKqySdWGrHXqB0qXimHt2jmV7Focy9kMZ8GLD40Y3eBZtPaEDwAquezAiA+/VFPzpLwz8IdHPF8ykc1x3ELTCbWKz3QQVItgWxqPtZdAuu5OnrVngfFQMU6NllkV/q2zLKBs+sdINFWP7EYi4rJ/FoqMCCBYGx5f4kfCs5fotuq6MmKtqEttbAFiPtLlZtLo1O+s60vJo5ZFz2HLUQ6T/n2ArjPFGvYfDAHvssTr95mUa8tAuvjU/HMPY/hbtwDK73iqAEwQpCLI6ZEJnrRdb+ihgF/8ypKrCn2O3Kf8TXZPdTL/wBErOqqcSsKwP8AhGIAgCPa+p6yetUtJONULeaHuCvYvtHmUWmPeB0Ouvj7qOkuhonnQ9hfoRuIwdcasjb6hv8A+1G2E7KsoAa6CfBCP+Y0yWnkpenoZ8RCcfV2Z9u5BEH00g7fKiXhyxaSNoqn/s//ADj/AE/3rSw9nKoXeBFNw45RfJlyzjJcHpryvaVaKM56aVKlTARUqVKoQ9rylSqEPRSid6VKoQ8r2vKVQghXtKlUIIUqVKoQ9pClSqyxV6aVKqIIV6KVKoQVe0qVWUKlSpVRBV7SpVSII14KVKrRD2lXlKoyCNeGlSoWEyM0qVKqKP/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unidoscontralaapostasia.files.wordpress.com/2012/01/pecado-2.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264" y="5058990"/>
            <a:ext cx="2097764" cy="153244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1.gstatic.com/images?q=tbn:ANd9GcT_bvWEwW7h50sBmnT3gwgoNhNWjZ-d5j0a5otQrXp_eyYkeWqb"/>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264" y="1843298"/>
            <a:ext cx="2081809" cy="1851219"/>
          </a:xfrm>
          <a:prstGeom prst="rect">
            <a:avLst/>
          </a:prstGeom>
          <a:noFill/>
          <a:extLst>
            <a:ext uri="{909E8E84-426E-40DD-AFC4-6F175D3DCCD1}">
              <a14:hiddenFill xmlns:a14="http://schemas.microsoft.com/office/drawing/2010/main">
                <a:solidFill>
                  <a:srgbClr val="FFFFFF"/>
                </a:solidFill>
              </a14:hiddenFill>
            </a:ext>
          </a:extLst>
        </p:spPr>
      </p:pic>
      <p:sp>
        <p:nvSpPr>
          <p:cNvPr id="7" name="6 Flecha arriba"/>
          <p:cNvSpPr/>
          <p:nvPr/>
        </p:nvSpPr>
        <p:spPr>
          <a:xfrm>
            <a:off x="6948264" y="3694517"/>
            <a:ext cx="2081808" cy="1246651"/>
          </a:xfrm>
          <a:prstGeom prst="up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t>Cuatro mi</a:t>
            </a:r>
          </a:p>
          <a:p>
            <a:pPr algn="ctr"/>
            <a:r>
              <a:rPr lang="es-CO" sz="2000" b="1" dirty="0" smtClean="0"/>
              <a:t>L años</a:t>
            </a:r>
            <a:endParaRPr lang="es-CO" sz="2000" b="1" dirty="0"/>
          </a:p>
        </p:txBody>
      </p:sp>
      <p:sp>
        <p:nvSpPr>
          <p:cNvPr id="9" name="8 Flecha arriba"/>
          <p:cNvSpPr/>
          <p:nvPr/>
        </p:nvSpPr>
        <p:spPr>
          <a:xfrm>
            <a:off x="309965" y="3694515"/>
            <a:ext cx="2016224" cy="1246653"/>
          </a:xfrm>
          <a:prstGeom prst="up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t>Cuatro  mil</a:t>
            </a:r>
          </a:p>
          <a:p>
            <a:pPr algn="ctr"/>
            <a:r>
              <a:rPr lang="es-CO" sz="2000" b="1" dirty="0"/>
              <a:t> </a:t>
            </a:r>
            <a:r>
              <a:rPr lang="es-CO" sz="2000" b="1" dirty="0" smtClean="0"/>
              <a:t>años</a:t>
            </a:r>
            <a:endParaRPr lang="es-CO" sz="2000" b="1" dirty="0"/>
          </a:p>
        </p:txBody>
      </p:sp>
      <p:sp>
        <p:nvSpPr>
          <p:cNvPr id="10" name="9 Flecha derecha"/>
          <p:cNvSpPr/>
          <p:nvPr/>
        </p:nvSpPr>
        <p:spPr>
          <a:xfrm>
            <a:off x="2411760" y="1556792"/>
            <a:ext cx="4536504" cy="2137725"/>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t>33 años y medio vivió Jesús en la tierra desde que nació hasta su muerte. Lea Luc. 3:23; Dan.9:27</a:t>
            </a:r>
            <a:r>
              <a:rPr lang="es-CO" sz="1600" b="1" dirty="0" smtClean="0"/>
              <a:t>.</a:t>
            </a:r>
            <a:endParaRPr lang="es-CO" sz="1600" b="1" dirty="0"/>
          </a:p>
        </p:txBody>
      </p:sp>
      <p:sp>
        <p:nvSpPr>
          <p:cNvPr id="11" name="10 Flecha derecha"/>
          <p:cNvSpPr/>
          <p:nvPr/>
        </p:nvSpPr>
        <p:spPr>
          <a:xfrm>
            <a:off x="2411760" y="4509120"/>
            <a:ext cx="4536504" cy="2348880"/>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t>La vida de Jesús en la tierra nos da el periodo de santidad de Adán: 33 años y medio. Lea Gén.2:16,17</a:t>
            </a:r>
            <a:r>
              <a:rPr lang="es-CO" sz="2400" b="1" dirty="0" smtClean="0"/>
              <a:t>.</a:t>
            </a:r>
            <a:endParaRPr lang="es-CO" sz="2400" b="1" dirty="0"/>
          </a:p>
        </p:txBody>
      </p:sp>
    </p:spTree>
    <p:extLst>
      <p:ext uri="{BB962C8B-B14F-4D97-AF65-F5344CB8AC3E}">
        <p14:creationId xmlns:p14="http://schemas.microsoft.com/office/powerpoint/2010/main" val="414267810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fltVal val="0"/>
                                          </p:val>
                                        </p:tav>
                                        <p:tav tm="100000">
                                          <p:val>
                                            <p:strVal val="#ppt_w"/>
                                          </p:val>
                                        </p:tav>
                                      </p:tavLst>
                                    </p:anim>
                                    <p:anim calcmode="lin" valueType="num">
                                      <p:cBhvr>
                                        <p:cTn id="28" dur="1000" fill="hold"/>
                                        <p:tgtEl>
                                          <p:spTgt spid="4"/>
                                        </p:tgtEl>
                                        <p:attrNameLst>
                                          <p:attrName>ppt_h</p:attrName>
                                        </p:attrNameLst>
                                      </p:cBhvr>
                                      <p:tavLst>
                                        <p:tav tm="0">
                                          <p:val>
                                            <p:fltVal val="0"/>
                                          </p:val>
                                        </p:tav>
                                        <p:tav tm="100000">
                                          <p:val>
                                            <p:strVal val="#ppt_h"/>
                                          </p:val>
                                        </p:tav>
                                      </p:tavLst>
                                    </p:anim>
                                    <p:anim calcmode="lin" valueType="num">
                                      <p:cBhvr>
                                        <p:cTn id="29" dur="1000" fill="hold"/>
                                        <p:tgtEl>
                                          <p:spTgt spid="4"/>
                                        </p:tgtEl>
                                        <p:attrNameLst>
                                          <p:attrName>style.rotation</p:attrName>
                                        </p:attrNameLst>
                                      </p:cBhvr>
                                      <p:tavLst>
                                        <p:tav tm="0">
                                          <p:val>
                                            <p:fltVal val="90"/>
                                          </p:val>
                                        </p:tav>
                                        <p:tav tm="100000">
                                          <p:val>
                                            <p:fltVal val="0"/>
                                          </p:val>
                                        </p:tav>
                                      </p:tavLst>
                                    </p:anim>
                                    <p:animEffect transition="in" filter="fade">
                                      <p:cBhvr>
                                        <p:cTn id="30" dur="1000"/>
                                        <p:tgtEl>
                                          <p:spTgt spid="4"/>
                                        </p:tgtEl>
                                      </p:cBhvr>
                                    </p:animEffect>
                                  </p:childTnLst>
                                </p:cTn>
                              </p:par>
                              <p:par>
                                <p:cTn id="31" presetID="31" presetClass="entr" presetSubtype="0" fill="hold" nodeType="withEffect">
                                  <p:stCondLst>
                                    <p:cond delay="0"/>
                                  </p:stCondLst>
                                  <p:childTnLst>
                                    <p:set>
                                      <p:cBhvr>
                                        <p:cTn id="32" dur="1" fill="hold">
                                          <p:stCondLst>
                                            <p:cond delay="0"/>
                                          </p:stCondLst>
                                        </p:cTn>
                                        <p:tgtEl>
                                          <p:spTgt spid="1028"/>
                                        </p:tgtEl>
                                        <p:attrNameLst>
                                          <p:attrName>style.visibility</p:attrName>
                                        </p:attrNameLst>
                                      </p:cBhvr>
                                      <p:to>
                                        <p:strVal val="visible"/>
                                      </p:to>
                                    </p:set>
                                    <p:anim calcmode="lin" valueType="num">
                                      <p:cBhvr>
                                        <p:cTn id="33" dur="1000" fill="hold"/>
                                        <p:tgtEl>
                                          <p:spTgt spid="1028"/>
                                        </p:tgtEl>
                                        <p:attrNameLst>
                                          <p:attrName>ppt_w</p:attrName>
                                        </p:attrNameLst>
                                      </p:cBhvr>
                                      <p:tavLst>
                                        <p:tav tm="0">
                                          <p:val>
                                            <p:fltVal val="0"/>
                                          </p:val>
                                        </p:tav>
                                        <p:tav tm="100000">
                                          <p:val>
                                            <p:strVal val="#ppt_w"/>
                                          </p:val>
                                        </p:tav>
                                      </p:tavLst>
                                    </p:anim>
                                    <p:anim calcmode="lin" valueType="num">
                                      <p:cBhvr>
                                        <p:cTn id="34" dur="1000" fill="hold"/>
                                        <p:tgtEl>
                                          <p:spTgt spid="1028"/>
                                        </p:tgtEl>
                                        <p:attrNameLst>
                                          <p:attrName>ppt_h</p:attrName>
                                        </p:attrNameLst>
                                      </p:cBhvr>
                                      <p:tavLst>
                                        <p:tav tm="0">
                                          <p:val>
                                            <p:fltVal val="0"/>
                                          </p:val>
                                        </p:tav>
                                        <p:tav tm="100000">
                                          <p:val>
                                            <p:strVal val="#ppt_h"/>
                                          </p:val>
                                        </p:tav>
                                      </p:tavLst>
                                    </p:anim>
                                    <p:anim calcmode="lin" valueType="num">
                                      <p:cBhvr>
                                        <p:cTn id="35" dur="1000" fill="hold"/>
                                        <p:tgtEl>
                                          <p:spTgt spid="1028"/>
                                        </p:tgtEl>
                                        <p:attrNameLst>
                                          <p:attrName>style.rotation</p:attrName>
                                        </p:attrNameLst>
                                      </p:cBhvr>
                                      <p:tavLst>
                                        <p:tav tm="0">
                                          <p:val>
                                            <p:fltVal val="90"/>
                                          </p:val>
                                        </p:tav>
                                        <p:tav tm="100000">
                                          <p:val>
                                            <p:fltVal val="0"/>
                                          </p:val>
                                        </p:tav>
                                      </p:tavLst>
                                    </p:anim>
                                    <p:animEffect transition="in" filter="fade">
                                      <p:cBhvr>
                                        <p:cTn id="36" dur="1000"/>
                                        <p:tgtEl>
                                          <p:spTgt spid="1028"/>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1000" fill="hold"/>
                                        <p:tgtEl>
                                          <p:spTgt spid="11"/>
                                        </p:tgtEl>
                                        <p:attrNameLst>
                                          <p:attrName>ppt_w</p:attrName>
                                        </p:attrNameLst>
                                      </p:cBhvr>
                                      <p:tavLst>
                                        <p:tav tm="0">
                                          <p:val>
                                            <p:fltVal val="0"/>
                                          </p:val>
                                        </p:tav>
                                        <p:tav tm="100000">
                                          <p:val>
                                            <p:strVal val="#ppt_w"/>
                                          </p:val>
                                        </p:tav>
                                      </p:tavLst>
                                    </p:anim>
                                    <p:anim calcmode="lin" valueType="num">
                                      <p:cBhvr>
                                        <p:cTn id="40" dur="1000" fill="hold"/>
                                        <p:tgtEl>
                                          <p:spTgt spid="11"/>
                                        </p:tgtEl>
                                        <p:attrNameLst>
                                          <p:attrName>ppt_h</p:attrName>
                                        </p:attrNameLst>
                                      </p:cBhvr>
                                      <p:tavLst>
                                        <p:tav tm="0">
                                          <p:val>
                                            <p:fltVal val="0"/>
                                          </p:val>
                                        </p:tav>
                                        <p:tav tm="100000">
                                          <p:val>
                                            <p:strVal val="#ppt_h"/>
                                          </p:val>
                                        </p:tav>
                                      </p:tavLst>
                                    </p:anim>
                                    <p:anim calcmode="lin" valueType="num">
                                      <p:cBhvr>
                                        <p:cTn id="41" dur="1000" fill="hold"/>
                                        <p:tgtEl>
                                          <p:spTgt spid="11"/>
                                        </p:tgtEl>
                                        <p:attrNameLst>
                                          <p:attrName>style.rotation</p:attrName>
                                        </p:attrNameLst>
                                      </p:cBhvr>
                                      <p:tavLst>
                                        <p:tav tm="0">
                                          <p:val>
                                            <p:fltVal val="90"/>
                                          </p:val>
                                        </p:tav>
                                        <p:tav tm="100000">
                                          <p:val>
                                            <p:fltVal val="0"/>
                                          </p:val>
                                        </p:tav>
                                      </p:tavLst>
                                    </p:anim>
                                    <p:animEffect transition="in" filter="fade">
                                      <p:cBhvr>
                                        <p:cTn id="42" dur="10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1000" fill="hold"/>
                                        <p:tgtEl>
                                          <p:spTgt spid="7"/>
                                        </p:tgtEl>
                                        <p:attrNameLst>
                                          <p:attrName>ppt_w</p:attrName>
                                        </p:attrNameLst>
                                      </p:cBhvr>
                                      <p:tavLst>
                                        <p:tav tm="0">
                                          <p:val>
                                            <p:fltVal val="0"/>
                                          </p:val>
                                        </p:tav>
                                        <p:tav tm="100000">
                                          <p:val>
                                            <p:strVal val="#ppt_w"/>
                                          </p:val>
                                        </p:tav>
                                      </p:tavLst>
                                    </p:anim>
                                    <p:anim calcmode="lin" valueType="num">
                                      <p:cBhvr>
                                        <p:cTn id="48" dur="1000" fill="hold"/>
                                        <p:tgtEl>
                                          <p:spTgt spid="7"/>
                                        </p:tgtEl>
                                        <p:attrNameLst>
                                          <p:attrName>ppt_h</p:attrName>
                                        </p:attrNameLst>
                                      </p:cBhvr>
                                      <p:tavLst>
                                        <p:tav tm="0">
                                          <p:val>
                                            <p:fltVal val="0"/>
                                          </p:val>
                                        </p:tav>
                                        <p:tav tm="100000">
                                          <p:val>
                                            <p:strVal val="#ppt_h"/>
                                          </p:val>
                                        </p:tav>
                                      </p:tavLst>
                                    </p:anim>
                                    <p:anim calcmode="lin" valueType="num">
                                      <p:cBhvr>
                                        <p:cTn id="49" dur="1000" fill="hold"/>
                                        <p:tgtEl>
                                          <p:spTgt spid="7"/>
                                        </p:tgtEl>
                                        <p:attrNameLst>
                                          <p:attrName>style.rotation</p:attrName>
                                        </p:attrNameLst>
                                      </p:cBhvr>
                                      <p:tavLst>
                                        <p:tav tm="0">
                                          <p:val>
                                            <p:fltVal val="90"/>
                                          </p:val>
                                        </p:tav>
                                        <p:tav tm="100000">
                                          <p:val>
                                            <p:fltVal val="0"/>
                                          </p:val>
                                        </p:tav>
                                      </p:tavLst>
                                    </p:anim>
                                    <p:animEffect transition="in" filter="fade">
                                      <p:cBhvr>
                                        <p:cTn id="50" dur="1000"/>
                                        <p:tgtEl>
                                          <p:spTgt spid="7"/>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1000" fill="hold"/>
                                        <p:tgtEl>
                                          <p:spTgt spid="9"/>
                                        </p:tgtEl>
                                        <p:attrNameLst>
                                          <p:attrName>ppt_w</p:attrName>
                                        </p:attrNameLst>
                                      </p:cBhvr>
                                      <p:tavLst>
                                        <p:tav tm="0">
                                          <p:val>
                                            <p:fltVal val="0"/>
                                          </p:val>
                                        </p:tav>
                                        <p:tav tm="100000">
                                          <p:val>
                                            <p:strVal val="#ppt_w"/>
                                          </p:val>
                                        </p:tav>
                                      </p:tavLst>
                                    </p:anim>
                                    <p:anim calcmode="lin" valueType="num">
                                      <p:cBhvr>
                                        <p:cTn id="54" dur="1000" fill="hold"/>
                                        <p:tgtEl>
                                          <p:spTgt spid="9"/>
                                        </p:tgtEl>
                                        <p:attrNameLst>
                                          <p:attrName>ppt_h</p:attrName>
                                        </p:attrNameLst>
                                      </p:cBhvr>
                                      <p:tavLst>
                                        <p:tav tm="0">
                                          <p:val>
                                            <p:fltVal val="0"/>
                                          </p:val>
                                        </p:tav>
                                        <p:tav tm="100000">
                                          <p:val>
                                            <p:strVal val="#ppt_h"/>
                                          </p:val>
                                        </p:tav>
                                      </p:tavLst>
                                    </p:anim>
                                    <p:anim calcmode="lin" valueType="num">
                                      <p:cBhvr>
                                        <p:cTn id="55" dur="1000" fill="hold"/>
                                        <p:tgtEl>
                                          <p:spTgt spid="9"/>
                                        </p:tgtEl>
                                        <p:attrNameLst>
                                          <p:attrName>style.rotation</p:attrName>
                                        </p:attrNameLst>
                                      </p:cBhvr>
                                      <p:tavLst>
                                        <p:tav tm="0">
                                          <p:val>
                                            <p:fltVal val="90"/>
                                          </p:val>
                                        </p:tav>
                                        <p:tav tm="100000">
                                          <p:val>
                                            <p:fltVal val="0"/>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67645" y="404664"/>
            <a:ext cx="5472608" cy="4464496"/>
          </a:xfrm>
        </p:spPr>
        <p:txBody>
          <a:bodyPr>
            <a:normAutofit fontScale="92500"/>
          </a:bodyPr>
          <a:lstStyle/>
          <a:p>
            <a:pPr marL="0" indent="0" algn="ctr">
              <a:buNone/>
            </a:pPr>
            <a:r>
              <a:rPr lang="es-CO" sz="3600" dirty="0" smtClean="0"/>
              <a:t>Durante este periodo la Biblia nos dice que Adán y Eva vivieron en medio de absoluta abundancia ya que Dios «</a:t>
            </a:r>
            <a:r>
              <a:rPr lang="es-CO" sz="3600" i="1" u="sng" dirty="0" smtClean="0"/>
              <a:t>había hecho </a:t>
            </a:r>
            <a:r>
              <a:rPr lang="es-CO" sz="3600" i="1" u="sng" dirty="0"/>
              <a:t>brotar de la tierra toda clase de árboles atractivos a la vista y buenos para </a:t>
            </a:r>
            <a:r>
              <a:rPr lang="es-CO" sz="3600" i="1" u="sng" dirty="0" smtClean="0"/>
              <a:t>comer</a:t>
            </a:r>
            <a:r>
              <a:rPr lang="es-CO" sz="3600" dirty="0" smtClean="0"/>
              <a:t>» </a:t>
            </a:r>
            <a:r>
              <a:rPr lang="es-CO" sz="3600" dirty="0" smtClean="0">
                <a:solidFill>
                  <a:srgbClr val="FF0000"/>
                </a:solidFill>
              </a:rPr>
              <a:t>(Gén:2:9).</a:t>
            </a:r>
            <a:endParaRPr lang="es-CO" dirty="0">
              <a:solidFill>
                <a:srgbClr val="FF0000"/>
              </a:solidFill>
            </a:endParaRPr>
          </a:p>
        </p:txBody>
      </p:sp>
      <p:pic>
        <p:nvPicPr>
          <p:cNvPr id="1026" name="Picture 2" descr="http://t2.gstatic.com/images?q=tbn:ANd9GcREiHDxT-pbcqxM2t54UA8v_PrFTPd-iavDajTzTEssWoNHJOM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4664"/>
            <a:ext cx="3275856" cy="41044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5013176"/>
            <a:ext cx="8604448" cy="1569660"/>
          </a:xfrm>
          <a:prstGeom prst="rect">
            <a:avLst/>
          </a:prstGeom>
        </p:spPr>
        <p:txBody>
          <a:bodyPr wrap="square">
            <a:spAutoFit/>
          </a:bodyPr>
          <a:lstStyle/>
          <a:p>
            <a:pPr algn="ctr"/>
            <a:r>
              <a:rPr lang="es-CO" sz="3200" dirty="0" smtClean="0"/>
              <a:t>Y </a:t>
            </a:r>
            <a:r>
              <a:rPr lang="es-CO" sz="3200" dirty="0"/>
              <a:t>les había dicho: «</a:t>
            </a:r>
            <a:r>
              <a:rPr lang="es-CO" sz="3200" i="1" u="sng" dirty="0"/>
              <a:t>Puedes comer de todos los árboles del jardín</a:t>
            </a:r>
            <a:r>
              <a:rPr lang="es-CO" sz="3200" dirty="0"/>
              <a:t>»</a:t>
            </a:r>
          </a:p>
          <a:p>
            <a:pPr algn="ctr"/>
            <a:r>
              <a:rPr lang="es-CO" sz="3200" dirty="0"/>
              <a:t> </a:t>
            </a:r>
            <a:r>
              <a:rPr lang="es-CO" sz="3200" dirty="0">
                <a:solidFill>
                  <a:srgbClr val="FF0000"/>
                </a:solidFill>
              </a:rPr>
              <a:t>(Verso 16). </a:t>
            </a:r>
          </a:p>
        </p:txBody>
      </p:sp>
    </p:spTree>
    <p:extLst>
      <p:ext uri="{BB962C8B-B14F-4D97-AF65-F5344CB8AC3E}">
        <p14:creationId xmlns:p14="http://schemas.microsoft.com/office/powerpoint/2010/main" val="199822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580112" cy="2736304"/>
          </a:xfrm>
        </p:spPr>
        <p:txBody>
          <a:bodyPr>
            <a:normAutofit/>
          </a:bodyPr>
          <a:lstStyle/>
          <a:p>
            <a:pPr marL="0" indent="0" algn="ctr">
              <a:buNone/>
            </a:pPr>
            <a:r>
              <a:rPr lang="es-CO" dirty="0"/>
              <a:t>En contraste con la vida que vivió Adán en el </a:t>
            </a:r>
            <a:r>
              <a:rPr lang="es-CO" dirty="0" smtClean="0"/>
              <a:t>Edén, </a:t>
            </a:r>
            <a:r>
              <a:rPr lang="es-CO" dirty="0"/>
              <a:t>Jesús dijo: «</a:t>
            </a:r>
            <a:r>
              <a:rPr lang="es-CO" b="1" dirty="0"/>
              <a:t>el Hijo del Hombre no tiene dónde recostar la cabeza» </a:t>
            </a:r>
            <a:r>
              <a:rPr lang="es-CO" b="1" dirty="0">
                <a:solidFill>
                  <a:srgbClr val="FF0000"/>
                </a:solidFill>
              </a:rPr>
              <a:t>(Mat.8:20</a:t>
            </a:r>
            <a:r>
              <a:rPr lang="es-CO" b="1" dirty="0" smtClean="0">
                <a:solidFill>
                  <a:srgbClr val="FF0000"/>
                </a:solidFill>
              </a:rPr>
              <a:t>).</a:t>
            </a:r>
            <a:endParaRPr lang="es-CO" b="1" dirty="0">
              <a:solidFill>
                <a:srgbClr val="FF0000"/>
              </a:solidFill>
            </a:endParaRPr>
          </a:p>
        </p:txBody>
      </p:sp>
      <p:sp>
        <p:nvSpPr>
          <p:cNvPr id="4" name="AutoShape 2" descr="data:image/jpeg;base64,/9j/4AAQSkZJRgABAQAAAQABAAD/2wCEAAkGBhQSERUUExQWFRUWFx0YGBgWGB0bHBocGhoYGB0dHBocHCYgGBklGhoXHy8iJCcqLCwsFx8xNTAqNSYrLCkBCQoKDgwOGg8PGiwlHyQsLCwqLCwsLCwsLCwpLCwsLCwsLCwsLCwsLCwpLCwsKSwsLCwsLCwsLCwsKSwsLCwsLP/AABEIANUA7QMBIgACEQEDEQH/xAAcAAACAwEBAQEAAAAAAAAAAAAEBQIDBgABBwj/xABAEAACAQIEBAQDBQcDAwQDAAABAhEDIQAEEjEFQVFhEyJxgQYykUJSobHBFCNigtHh8DNykhUk8RZTorIHQ3P/xAAZAQADAQEBAAAAAAAAAAAAAAACAwQBAAX/xAAqEQACAgICAQQCAQQDAAAAAAAAAQIRAyESMQQiMkFRE2HBUnGBsRQjQv/aAAwDAQACEQMRAD8AK/8AxPV0llPI4+pY+S/CVdaVWdgcfWstVDKCOmPBi7diE1LZapxIYiBiQOKYME58UMMXm+KXXDUxkWJ+O0tdMjtj4znPhx6TszXBJjScfZ+OVAEMmMfNs9nQ50AeWZN4mOXphU50zssqVGeyyHYg4s4fl2UsGUgXMwYtjToxBARBpO5BiPaL4JU8sAsjqvsSm0q+zIZPxhVFQHSAbLyI6MNiDho3w9TqEMikqxEpJ8h3P8u5Bw0zfDNSypAb0t74zFLjNag9TWiwsIUGz6zET006iI7YOFydBQbb4voJzmcpDxNI8x1Opa4N55bDfCPJ/EtelJAQqeWkxPaDi7j/AA3R4bUTqovZHJkgyZRujA/UAYf/AAlwmk6VNVIM8zqvMe23P3OGyjF6YycE5cUWZbi9Spw2s5gPUrU6KaREfbbnO0c8UmkEogclJkn0F/ri74sqLlcvladJSwL1KhBPOFp7+xwmy+faqhDCJqBNIvZlce55+2N4/COcPUo/ojl8yQWqVBFM2Sn9po5k/ZXqeew64Gz/AB1nCpQQliQQqiFWPf2k/XF+fyISTUcCnAVdPzNAAMDkJm5xms1xct+6oL4ac4Msx2lm54bCJyxpaZ9AyXEU1CWSdioYGCRt33xna/Fm/aUItTRtuZ5EnA/B8qiFYbzah+YOPOIcOZsxUVZhHI2PXC/xqzVjVaPoqkMAQZB2xWRjGcP4tVyraSyGn0doPtzw8p/F9Bvvewtjz8njyT0TTxSiMmOK3wtq/FFPkp9TYDC7M8SquJJhTto6dyMZHA/kGONvY0zGZAPU9AMcGnlGBOEEeFG5Bux3ODFXFLxqPTMyUtIsG2KivaewxcdiTYDCarxLU2pJhDb+KfzxklS0bCDl0fQOEZPTSBiCcHNROA+EZ0Gkk2MAwd8NTUnbFsEnFUelGWqPk3EMwyhY5NP0x9V+BeOirRUE3jHyquVqgBCC02Xme0c8a/4V4PWoQWKqD9nc/wBMeY5KL2QY5UqZ9UxwwHkc3qABN8GjDFQ1nsRjxsczYizQMOv6BujI/G+bCUzJjGP4VwfxRqDoOknf0scH/HWYNd/DXabnp/fthLl8q9IfuSSOanY/0OJ7jyuR0ndWPaeTKqWYMVG5WTtytiqjWSqjMBAtaTuSYG/QHASfF1Skug02PKNV+5nmI9MMK/FaHggnUpYBhKw0SVkxvEHc/axbHHBxuLKIxjWiDNAJJgC5JO2MpxvPrUTWuzPCdSEBGrsNTMB6YM+IOB5jMqNNUNRMfJaJ21Kbt/XGU41l2p1aawVQLpCkQVid+5sx/wB2Bji499i1icU5Dn4RKsz0iZVwCaZ2YjmpOzjcYOzAbLtCklW+VhIDcoPQg2I5HC/g/A6q/vm/dIplWYwTH3V3Y/hjS5HiH7xgCT5pMqCQWEa0BESLmNz9MbxvsOOPlGnpohx74eqVxREhUp5dQb+YsfOwUdb7mBhPns8uRL0cvT0lCA9RyHYk29F9O+HvxTxlKFZzUVzpAg7TcLa9zM/Q4yGZ+K3qeKyEQp1LqUGRq5g87jDIofSRYaTVwNaEqyjzyFNM7EySARMmD1wDlvhinSaXrB4kgUlJkTAOpoUe04llOMVswjllSpUUjdeTW2B6x9cM8ky6fC0Uxblq0h94s3yzb1vg26AbXyBVs2qR4dJAQPmbzH8bT7Yv49Xf9ofzHSSCF5Qyg8vXA61UJPkXUNx5hEb7tgzjEMytoDTTQzJH2QIseURhLkxVumjLcTUvUkaRPcD9cNctwsJALiSAbDANetS13pSdpFQgD85w8bOIthEjsYFo3JJOGO6Nkl/6ABQYqzAfKY9cCtWYElWIm1tv/GNDliBly0i7fKd/rP6Yz2dqopYsp35GP0wHHdA8f6RhwX4kSmDTqTIO4GHFL4jpaoEnpbGSOXRCNVMy66hLzY/y2w14ZSUsCq2AJJnblB+uCcUtgvFG7G+czTPY7dB+vXA2XkMCBMHbBCwcdTcKcS/JO5P4GFXNO76502iBg2jxCoB8xwj/AOp6m0IpLTEbf4MMKeUqGZYe041tRCjyb26NDwbgS04qOFar1jaeQ/rhuMeUltidSoEUsxhVEknHkW2JbcnYt4jx80KiKOkn6wP1xpuF/E6VFEkY+Y5/PeLUZyIvAHQC2EGf4+2sJRJgbleZ6DsMehjxyqkPg2/SfoH9vTrhF8SfFdOjTMkdN8fJuM/FdZEpqhaWpI1Q+q7enM9Sewwlp1quYBJYkg3BYACdrkgDpfD1hk1tjvwmszPE3qamWrSBmQCybdL3n+mJ5LPVXJWotIxsy1kH4Fr+xxkcxw2tShXourHaVtHa18FplKtQiV02A2AHrtg/xQWgvxwf2acZGoz6oDD5VUPTJP8A8uuKviHhderUISkfDUBQQRsuxsZg7x3xdwD4bRCK27KZGiY1DaCbGN9jti8ZdKUaKWgk2UiWn79RmMgdFBk7m1iyGJdjIwSXQDwfh1SkmrS2toKwCTG4aBczuB/D0xKs7SG0OGUiDUQSSZkhemLs/VdvMWqiIAI+Z4sSZtckf8e+KqOaerUVCTq/i9TbUAFtuT3xRDHF1bo5uUV6Vf8AIFnPhtqzNXapVzOnZFMexgyo7DfrgLhnDc1XdHqsuVoK66Q0jVcQFUeYztqNu+Ndl+KOpWEe/wBpiBv/AAzJx2sa1JUOZHmZQTv1ufxw+Xjqm4zTFLK06lF/7B+OUWrmpTemKtLWzCpThmpsSQQVU6hAsZF5PbGH/wDSjozaHV0IIkGDeDdTtbGgzGUqpWq1EpUjJkGdDsS3bzEx0wdw/NVaktXprE6VYXqsTYKI3E285xI4taK1xlsz2TyRoq8CG0N9eXrhVTzejf8Aw41tKsrlo1oBqUqyeQ3jVDWj0MGcRf4apvoJ0rqeJWVAsbsCWA25EThVVpinhtUmZ7Op4qCstzs8dRs3uMe8RrTQoEf+1pPfS7D8ow2ocFdH8pHhk3hgJGxuCRtPPHvxHwlaWkUdTU6ZYamA+0ARty1WnG6MWN7sxJy7HUwEqpEnpqmPywwptG/Pnj3gaFagD/6dcFN/+JPSGCn2x5m2JPhmxUme0WwcxWWOiVapbecDZLJHMVtIuBvfEqWUZzoVWf8A2gn8sHZbI+CSS4Q7EDzN9AYB9TjE6BggHiuX8NtHNR1nDvhOUJyrKh89RgRNvKLe952wBlKa1aoSmmosbvU8xHUhfl+s4e5xtdfSg8tFLcpc2HryPtjnoogqVgmd4kU00gAWUDU0e59OWCK+XNYDSrJpuNIvJ/QY03APhAU/PUOqo284cPlY2GI5+Sl7UTyyK9GM+H+F1VZnqr54gHqCZv3/AK4duDhi1PEP2fCHmc3bJ5SUnZTW+PKSnSiF22AGF/EuJVsw0aT4cArEBSecktMg7iLYDz3D61JFimKYMA6YNzy8uBcuFUt4uzCJ5qevcdu+G44Y1tFGOOOKv5B34BpBX5mMk+abk/dBIGJU/h2mLVKioepYfj0GCHHhnTbqCNiORHY4GzPDhVsvlYnfDHJLsHmovaGdT4epF0AIYoig2JXyyB0BmOnLBy8ISwO07Iq0x2nQATHri9XtE8t+vf1xYtQThbzSl10dLPJvWkKn429ItTFOnpT7LA1AZsLMbbz2xdw3iGimlQqtJ3YlAssAoPzAMZWT0Mc4GA6yh8xUB2hSxnkBJ9Lx9cX0s0KlQvFlXYXA5AAQJ2AGLMdteoqg5cVYy4lmyVVPM1Qy0xrgkiCx7bAH8Rgdct4Wtm8zcubFiRLsSbEXMCAPbFDZoAqrAsGAkqTrnabfKB35DY4maaMwCJre2iWJBPXUD5f5lHrg7rTHUTzOWFv3cTaWFv8AiN/aRgvL8LfSNWvTYhR5NXO5gCmg5kz2B5XfsFQspKrqIuRqIUcgGC3M89ugO+B+I5MgEOZUxqEMSzdCzVICg3CrPe98a5HUA1siRJYhlMgsKZaeoBiy33NyOXLBqs6hdAVEHIAiw9En/k2IplSBNNmpqd1CyD2gzb3O+LP2xlRtQUAiJkzflBO/YfTAt/ZtA37KSojw95jUFJM91N7+uLstw5lLmoum5FMhgSQd2tYNBHXecC5Liek6WLbwIYcrWDgqfQYPOepshWoZvIJUKbWsykiYtvyFhhiMumJctwUq3ieGEUzBBDTfnEET2+mOpcNq03LDWFkwhtPTSzRpEG9usdn1PKK11dyAZKsAfwjUR3W4xCvwYPT8jbNuD5AZjzC5UEczIneMYzNCPJ0QKqmoip5hq0kXgyPLsDN7bxtfFGbBQE1GsXLEQTZpkAD05j2wZmGdPK4KPuFkEHupB0svfvipsukEx80SwXUP5lMcunTA0FYCMrloLqm9+h+kgBhHQHEM1XoSagy41G5LGTPWCSPwwyyvDVQmdAPIBgReNpgwRyIxLN/DZrImhtDU1aS5MaVlitxJA5GMZo5v9GfzWcov5fFqv/CsKnpZQPwx5To0goAol/V5P4KDif8A0RSrFZeY8ydd7C4Ij6Y23wrlEWgrBQzRfn7fTA99CZRlZlKqLl1UhAtV/sKTInqd8QrcQqIFbdtXmUyYEzuT74N+Js7TSqXCgNGkdo5/0worBlzIQzp0AOTtJGo+4aPpjr5aHShxj3/g+pcMzi1qSsOgkYtenjAcNqtTJ0uysD5oMqfbl/SMaGhx94Gq+PLy4XB6PJyQ4OhrUp4rNLC3McWcjygT3xm+I5/Nlua+iz+IxkYOQCjfyfQ2phlIOx/ycZGpwkKxBEwYvjW1q6opLGANycZGp8R0qjtcrexIsfpjl1oUra0SPDlIAK2G3ab2xEcKggqTbkcFU8/S/wDcU++Bs1xtZCU7zuemCXJhrkyPixiTVgqyT/n6nC/MZzSCReP8nAi6ygd4ZgCygDadiRyEfXD4Y7KMePl2D8QqusgEDxCWYk/QD70dOww5yuXbL0vNHyF6k3uSEUAdACfecJZCuWfzCkBvfU1iB7k7djjYZbLArLXD6THQzr/O+Kpzjijstc1BWwapV0KoUEDSCQihTcTE8gJAJJwalamyMLACzkkgXH3rFtgIETyEbX+JjO/EzwVUT5hqVR1m5jmbD+0YRj8j8kuNAYs6m6oOHFUVgtIwqmflEWvLOwMDsFJ/iOPK3FqdJdQCs2xcmTIvBJJcH1I9rRmvLsBIHzEnyz3i7t0VT7m+J0y6+aki6NoGkzFzrJBj/au3XFtFLY2zHFmqhmBrIsTq0rpH8xt9IwsoVSy/6jFtQMsumd5Ehj63wFmcyKhAIhvu64H8sb+h+uB3riIFMzzlybgREfZ2jHcTLNCOMFSysy6NRAUnUDz+QgxvyjBicQy0IAfmksEkaTMCVYmx3tjOVM9+8sCQ6qY1R8wAiPX8sGKdQ0lWS+40T9AgJG3fHJaOs0tWg3z0nkAXAvJ6kC8/y898Ty3GGX52DORuIMr/ABRuD9drc8ZzLZ4K1nLEQAYAvexiQw7yPXDR6y1QGRh4om8RF4IFpVoHTp642zqGyBKq+ZQQfmVhIPcd49+h5YznEOFCgXVdQVjYG9Np6MflIPIzcYPTNut1knmGmRG6mb2ixwaKfiU7EhupBEflbv8A2xnRwjy2YZAyMAtRLB4ixIIuPsntcYO4JnDBYGQUqEg8z4ZO/scSqUvGQoyFaiiFNtLwZAPSe/XmL4XfDDsPEy7AavDfciCdLWJ5Y45jPJ5JUpJpPzEwTvvKg/gMBVONVcu7BQpQr4i+mxA/mBX2xbw6kxYR5NJClX5aTEA8hbn9b3jxWkBl9DyPDfzQBZahMdygcNbq8csIpx2ZLcaRlxnquazVMNEGp90WBMm5HQY7Nl3FZyfnYhQeQJn2tjU8M0hdS6SApgrtOwnmDfC/O5EMCdoM2wLy/qhDyNK2R4KSaalt4iewsPWwjDmmowoy1TwwABIA2/vg/JcYovs0RYg2I9cIkuUmyCdtsLJgTi3LDUJJjCbO8fSSlISesWxHKcW0rDhp7CZw3HBXs78bfRWKteuxLnWne2n0jEKGWptYGD0P6YG4b8YKqBWWQOa2PupsfY4nneJUaywhgzO0E4Q8crqg3jnHtF9bJ6Bgdq4Rde5aw/U46nmSVidXK/LFoygJDPsPlTr69FweOIcIWV5UEgu1l/FudvpiVCv41UqWKEcp8pG9jIhhtexHTbA+cZ2dCLgE+Uehj22ww4fwQIQx6RA/X1k2xQmooo5KKPauUDZvRDBQ/iMCPLJXVvzE8rb88adqnfC8CepxVWEbYkzL8m2R5cnNjItyxl/iniSmoBeFGnu17/yg2nnFuuDc7x0ohEeba3P+nvjMVBLa2aSbz8x7emD8XA4vnIp8fHXqZ4XJFgTANl5C1gNwL3Pe5x5lKpDgoXQgwCpgegj/AMYgKilgVNQEbEQI/Pf8cPMqVqqWqqSFP+rpCneDsfPt0mOmPRKyvLcYqVYWrQSux28ul/8AlTP6dMSq5bKEwXZHFiNWsKfulx/nKRi3N5F9LLlvljzQT4jDnrFifRbYVUchbSAQCZ1FTBjcdrE/jjeziecyVQhDSIZQNLeGdwDbmDz2xVl2YTaQCJDW5wd4v3P9cWDIsVIukPqkiOVx+VhhhU84mooAN1UklrSC1p0rNvMewmDgTQKkikm+8C5Edd+T7G/1ODaNUox1CSphjtKnZvUWBPdTe+KswrUlDCTTa2slt/uxuCL36fTEsvmiIMal2jVYyLi5sInnEY04eqfEEky66fMLSp+VuxBhSfY2GOzFUrU1pswkgGBJH5EyvbngLhqhG0yGpkEKWJ+UzY22jymPXBrAMu4BQzPVG8snqZ0z3DYH9HBYqzpEGHny8wbzHST9nFHEMuKrlkjWaR1EEeYOpTUPexHWD1mzKAGmVkEEwWN9LTa/Iyq37nF2dZUDOxClCGXUJBWoPMhgbElt+uAejULX4syEDQfKVQk3ZjcNNtxHT1xSR4+ZamSQlSi1G8fMWDIfZ49sGtSIqK5A0gMdU30oBIbqyrz5gr0xXlcuK1So1OQVRmMxFgGEc5sIxnZzRleG1KmXp1Ss6y9NADcbsTb0EYaUeKIT4bN4dSTYmzD2+TpfFedqFzrWV1OzkSL7WkW+Y4y+Y4Y6sS0XM2M74z0vT7J3SVGhzmf0sVIIM7fp/m4M4tp1FKDSy3vM/U4ApZFFUXYwJYk2/tit1LDUo8sWCxYDlHLAcIrYh403ZLMaVhVveSe+DKWZBGxjkLW9yL4C4RmGYgKJINxhzmeFqDdB1kz+hH+HA3wdM5ejQnq/D07QfWZ+uBf/AE7ULBFGon/N+XrGNdl6Gq3aT2HU4V8V4yR+5y40g2aqdz2HQYyDl9mYnLtvRMZOnS0oG8SrF7+URuf74gudRmKgsb3IRz+mw5YV5TLMWZRcgCTMWblP6YuzeV1DST9fyHbDuKekObjJUhx+2UqUAkgCYJB9TsMH5estQalYMOx/yMZh6I8DRYDkSect123j2wRw16NMrMWib3PXnaRb3xn4pGPCmtM12WoyrGbrBjqJg+4kH64FztUKDJ5E+wwryHFQjoS5YAtqUsRqViYHzRIBjEs1WQrNOQQGkmDIZQt79vxwDwvpgrx77YmzRNapcED9B+v9cVnNBLqgnnMmOXKB7X2wUieUkG5H0/Hfa+I5Dh5GpyslTqCn7R2HO6g3PWD1xWlSpFSVKhrRy6qup4UD5URQC5vbbyqNiecHviVDMVGcSASPsCYReY0jckYmtBWJZz8vO1yANuRMgR39BNTZrV5aavvYL5V9WNi3qTg0jDyrSioSFdW06QY9vKBHm3+0f1wRlq9QyKoZt4IEVBO0z83vfviqpTr3AqKk8gZtbrNvXBeSoNEgE1LiZAUnoEBgt3jpbnjmkEgd+GuX1F/EXbygqw2gNeVB6xHfF6BGTU9iH0HymJE6QbTp0/SOYtgY1XVpYMI2YCHB/wBwg/W2DqGdV/kI8a3lby06kEH0Rxe2x7TgX9m9gNWt4WqlUGpKhBUbhOZuNwbGR1mZwI3C6jT4cOobUumNiIiPUmbcsEUatnp1gQisSNXzKZnyqRJXqB62OLuL+HTemiSPJqYjeHnTE7G0x37Yw6qKaFFrrF4YqehgiNog+vTBXC38R0ZrhS2oG3lAIYevytPUHEXzPiBKh0iqPKxWYY7KfUTfvGLMwIpVNJGt94FgTGoQOsiekjC5uglsnkM81SzMWVhaYkaSNMEQZt9RhvxanroAMfMUhpgRe1u+kYQ8NBVQBErTUiepMCY5jcDqRjQ/s50A1APKlMWNndvEOn6m/QA9sawRXRpoFQvMVE0sJ1aAdIVp5i0HsPfA/B6DU8xXpuImnUvJgjwyPpYH0jE85n9YVBOtzqtyB8qDa02aOUjBWVzYNZqamfDpPTnqfCYzPMTIHpgYmszWbY0wJA2LGNrk3HI4zXEHLeYtbeAd+2NqtGrXQ0XVCosGM+UjtPO3bGG4llGp1GSoulkJ9wbj1HMYJQ4ysnablZ2UqvVZUJMEgRyGNZTyaqAFsBjIZN2RgR1sMbGlXDAEc8T+Rd38Eua7I5XhwSqX1FdQgkcif64hxbiz0WCBtUDcgHBTHyn0OMjmHeoxNz6YDHc+wsK57ZsOJ1mKFKastMG5IjVbeemERONBroVzprTQq/eHy9pHLC/ivw/VoCWAZDs6XU+/L3wT/Rs027XQNRz+kgEWJucEVBFXSehIPaDhaEnfDapS1rSYbix9D5T9N/rjIy3RkJ+qgepSlyggeUR2OoRjQ8Pemxq1EIJpK9M8idFPSrR1uw/44zlbOquYESyq6lj31CAPYE+2GHCMm2XrVkI1LUQ1EJ+0pkz9CQfTFDui5NWNc3kKYekAoIq02bbZtTMntClffBP7PSq5cOECtTIZkgGFDQ29ysdbj81vE6pJoqJH7oMhNvMtR2EkddvfBlGsf9SihHmlpuI+0CvKPxBOOQQk4jkhTeqFA8rTY/ZMixHLYj1GB6WeA0glvNHSLn8owx4+DJbSYA238pN1nnDbHmCMZzSRpiSBEHruVt0I/EHDIsFofU+JzCkwxEjUBsev3fri6nUqltOkLeDqHPte9sZ01pe8QTBnnzifW/tjT8MzwLhNQYgSLGV/hLTcduX4YO2dQ/Tg66TDKWAuNExInlJB5jF2Xy1VFBQKRsF2NuxAJP8AXB+R4iFYSwW01D2jTa206Tv+uC8syGppZwwgqAJgAjVqIB815/5csbbMoy/EXElalN0AYkgQ0tIm7AmBewPM4RZzKgvqSEk/LJAI5kWsfqMfUOL0ESmNaq6uQpKiIYE3I5x+Md8Yb4g4WtNUZWDHYyYK7nbrv2xkqXYUbfQsrVKdRlViSQPLUIupBjQ8fMo5HcDqLYBzdN6laolWSSQ+rlH8MHbSAN7nThbSnxv3d2ZgANhBIJ9yef8AFhyaLVaqhWlPkUwD8v3rSsnzAi18LV2NlOLVVsYMCLUxELAj7CzyuZY2+mOpAeWlBlVJJ2uxEyev9MF8MyKqDcEk3jbtgtQNRAAmeov1O9gPxwfD5ZPy+EV8PoA6kEqzR54+SNj7Ek+/WMXZ+FQgalSnTSnTU7hmkEn+LTf27YFzPyxNi92v54Ngo6Tt6T0wZ4yVagpsDNH968bGxJWwuwWYHqMBIJCLiyLTq1KpJCodKgWOshVEdQsOcV8CYnNoCfsVbd9DQf8AjOKeKhq+YSUDQGYqJCa2N5vJIiIBHbB3DD4eZUgqTJEAR8yFSJiDueZ74GAb+g1qIp1Fc/K/lPqB5T9JH0x3HvhZM3T+66/I529DF9OB6dcVVemJmnKjUb6h8p+ow0p8RD00ItI+h54d2rENUfLqvCalGo61BpZDB1ER7Hnb88MsjmSQp8oEeYDrf6YH+JaBqV6lWSQGYx0E47KKpQEAzvI254lnJSQPJfBHi/EpGlJAO/129MK0zLLYc74lmUOkv1Nhj3KeZfMsxbp/5x0IqjlUdI0XE9MFjNunP++BuD/F5ptoRiytY03B0ntBxXS4s1VNgo7bn35YrCBqiyoY6hBi++ExjxVMjg+L/Zp6+Qy+YGqkRSqRJpt8pj7p5YqWiVp6Avm3LfnHbHgbwbD/AFDv0UdPXrgmjxJgumZHQ/p2xsaXfY+PFbfZm8ynhsxuQbj0m4Ppt9Ma/wCEs9Sqv+z1TpcQ1B+RDRNM9jFu+KcxwMVqJam0k7AxZt49xjNpTgqXDI5UgADoxt22GHY3y7HQtbZquOcBddNM6oWmqg9Ck+Yc5FtS7xBEgyBeBOQrAsFcMNRB2fkwI3Vh9ZPbGqPxKlWnDISyhbm4eAJDc5DTpcXE+spavA/NrpWX7rGJRr6TAiQbgjmOWKVhm1pBPLBdsLbLCpTKupG9gLHTG0bMJFuYYRyxluOZcI6jfSi3P2lImDzsxN9xGNhkdajRUAKMCpPLYqD6wfS31r4lw9KrKrDcSjixm4gmIi0EGOvrn4pp7TO5xfTMAnCZHlMrc3INrCZ2I799scmTqUnRlRoFvKCbdZAvJgzjT5z4eam+pFLKB8qm4B5ATccrTywg8EqSlRfKCRHMxsRAkSMZ12F2bLhNZjTBWFgQWcSGvJEHnc7fTBFTPK6FqJ8RgfM20QAG6Mwtz7b74xiZu90eqAI0bKoEfZgmPTBzcfNKqyBAriAQizJjmxlib/hjGw0jZ1+PNmESF0MLmYAI/miJtueQ6YzvG6Cl3Hi0hrF/OWsoI2UHkb98L2etUfU1NoO5MxbeBAg7c8VcU4ZVchqraRpC/LL3MwYsLW3xjv5NTS6IZXI5dTqFZnN6ShKbblTJBJBMA7xa3bDHI8NVTuRPIGSeRmJEiOs/TFeRyHkVUHhqsiGEu4mSYB5n/DGDKbAGJ1Md1QXjpayL9MaoMBzPKiyTAIQCewHTuYwLk1lyJ8pu17xEwB3ED3Awxr5WowAY6Vna7chFxZeeKKWV3FON/N5gPdiRPPpjZSo6KsvLIH8TSvkWUTkoAFo6liFnuScA5jK1KDB3YUlHnNVrmo7fdUXKg7DtgfN8ZNORRU1ahNjoimu+wiXPdrYIqcKNUU6ddy1Vv3tRV8zfwDkqqF5CTLbYW2EB5nMmpqFCQXpF4C+eSwFo2DTMDvyjC3NK1DSWOlkKkg+YwQfKYJvh3XzKqKiyFqsCAtPkIiNUm9thAtacZ4ZYMsDbw1aPRxyx0Wcxtl8x+8LrOmoqtP8AKBJPO4OHHCsi0EsTpkkDb3Pb1wj4FnEZKS8iSgJ+8sNB6SCY9MP+O54rlnC/MRAnnNv64LlQDXyYx8wpZoNpPuJOAgpICiy39gT/AEjAtFvqLemL/FgXxLVMj5cHojVpK17yNhy/tiH7O3P2jBGUYPv1jv2tbEq6FGK/NHMbGRP9vbDbcV0G5PugLhgZQUKsIki1uu/LD/4aq6jUFOnrqkeRgRCdSZ2wtqZsqxCm0QR1ww4HxIZcMdAVWtA3b68sLk09i8bjy5MbZ7hDUmDO0z+fTvgN3Mzin4h481U0yk6UaSOo2O3QYLdbThEtIXmcU/T0W5PPsiOg2aJ9jMjoe+BuIZo1WQOZi0gXvYSefT+YY8mPfHZ+jJoqATq0qY/iJJP5H2xuJ1ILBNt0wrOVvDzFSmsghgkRKtCLNt9JG/fGgoce8TQtXy1UYCnUJALKd0efmI5Ei89d1PHOI1adeuFDBRVZVJ+UQxOkAggErFhuL4o4RVSqKhq06bMdioAmfvRB3598Xq6tHoauh3ltFSqwV6gZGBKPHLcRHymNvphhWqKKKND6WLC0GLiIMxF5H+DGaTPUxWVmVkYBl1g2llK/aBkSQfmwyydMGjSAqQyvUaW8hAhf4rrIvuMFeRfLBqDHA4tTFAtTou2kwZiGPMA8miTGKuG/s1aDThanNKgvcbaWNx3EjCX9uDNdkK0tTKRqBF95iIJj1m2PMtVGktS8NYMnUjMI6qCwFjyjnh0csnqasU8KW4Ov9Dupw5UYM6KL2kxJmYBB2x4/D769CkkksViSTz3xTwzjzvK1UNVIvrChvzj2j3wZV4RSrL/25QGZIddfoBe0fTHS8WT3C/8AIK8lR1kr+66Blp0QC3kn+N7T0J0i3ocV18ujkA11mAdFLwlAkTaXkfScCZvhFSmR9lh8x0gKQT0BIiMEUmCuGkBoiVS4vtcrb1nC/wDjZv6WOXkYviSCKHCFZgEpSAImpVkepWmkk+pwRXyTrt4NNRY+UmO4B5b/AGh74W1PjRh5VWoRJWWuAe6pf8xgTP1qxAdqsA/ZTyjaTzJIjCZ81podHi9oYLmV0O7VWddUS1h/Kp68uvXGbr5+roMF0Cv8gBRSCpImANRtczzxdl6q1PIalQVGBZCpKnUSCPNymAPpihaDPIOs/wD9GMz6sZtjP0axb+yVqgLOwSiDMTBfmTA3A6npiea+KizfuQYIClmu7rYW+6Ow95x7mOHtocmoJbylyDCqdws3YkdMKssKIqKAjOV2ZzAtzCr+pwar5FSLs1qEOpJGoKJ+yZsDGx3M8/ww2o1lermIXakAYNpmTA5CTjsrmGqOFKoF3YKg+yJjrc6R74JyWXdBVktMAgRGmWAgWn64yRqBeH8GAoFDIJAeehkwfUGMT4gKj0fEGrXTIDgixAmWAi4PPDGvrKVIkeQEHpBAnGYocUqDUwdvK1tRnr+BvgU7tGt0gevlS48RLj7SkkFf6jCjM0SDLSB6SPrjUigrnxqQuB+9pfw8yvUc+2FWY4W01CPlAO3MESP0xy72Lf2D5RvCiqPMQQb7E8rYGzHFXdi35YLynB3dA9RhSpD7VS3/ABXdj6YK/wCpZSiAq0Gr8y9R2SfRFNh6knBr9g18Db4j4IATVRZndAQBPUnp1AwjpZOoSz1Lnl0A7Ryxtq7SNMTPTAmV+H2W7eLpgwDeTyABE74h8eTkuLI8VzXEQ5PJa5kwBhnToMqxOoDbrGHGT+HWK+epTUkSNRgkTG2LzwZFscxTkdMG8bBeGZmvEkxzO2Db/tWXprv41HVA5AqY7X/LDN/hZWOpMzTE8r+/pi7JfCz088uaGYpFBUDFVN9FrdO/rjYY2ijBicexH/11kaoxIqI1R0qUm+U+YsjE/ZOhgJH3MG1OB0nQVaQY0zBKiPFp3NzNmT+Lcxzxbwz4FzB1Hx8rpaCwaW+XY+ok4Z5b4WXLv4rZ8E89NPUSIiDe6xaOXbFPWytb0Z2vWq0Wk6BRFgVQmTMAary3WTieqpUMx4kbCfNHYHcDtjUJSyT1Hak1R6hF1UaAY6BrE8oHXCtPiDJUJb9kAOrer5oYduRHbbFEPInHp/yJnghLtFNBKhphApVWPmm0AciN47DB9HgzMkBapHXREje0nb164rzHx+8aqC09O0pAA7EGCOfbAtDjWYzCeRnLDdL7dVIsf835Ml5eSSoCPjY4sZV+GVUQaVRF/jcBj64CPF/CgIAzfwsLH8zhNnqelv3lQCQGGo6mv2XptgNclVYzSSo07sYRT9b4GPl5UqTNl4uJ/Bt6fxgzLFaiSOqgsfcRgHi1ZtM0VD9iY3788JMuuYpjzkDpBJjsT/fFyccNR4IDR82kgQNpN4A23OG4/LlTjPr7QuXiRTUodgdTMZksQ2mkI1HTfy9SRzBxXnM2xyxcsuiwlz5rCY7EkyeuGVSitUMVcNG8b221CfMowqz0+GAwB0vMgDYrvHYgYnyYX7k7RRDKumqYNlOJPp1fIJgMeY6dSLcsPsvxilVCq9UU6v3yAFeBzP2Ty1c+fXGb4h8OvpFYVPEQ8+Y/3CZgHpYxi+pwoMtEIhdolpuWYjaByF5wtwi07CU2mgvjj01crVLCVssXBiAVIMXMXNrc7YWcAyyklpYgQoGm4nlvBP8AXGi4HwioiMKzGoCZNMjyqd7k3UdhEwMTzZo01gQXN1WkAIKwbAbepwtLitnS2yzgPDylZNU6mgBeYAbUZ/iNvaMb16SzMb4Q/DeUBqNUaSyqFJ7tc/hGHzVIOPL8rM3LgiHycjviiNRFIIKggjCHPfA+XfVpXw2Ivp2PO4w8qPbEqc88SxnKLuLJozkumfL6nBP2Bw1WoVIPl0zBHpzwb+1rVpmpSUk3lNh/uUXET9Mbj4o4CubyzLHmAlD0Yf5GMDl6RphQLEAD3i+L8fl8lvsthnpGP4oCG1OXYn7/AOh2+mB0vckKOWrn/lsbPP5FaqmAJ+0v6r2/LGUzXCypgAsOWK4ZU+xjl9mvzvxm21NAo6nf8MA1Piis/wAzahMgdD26Ys4p8OllmiYbfS2x7A8sZl3ZCQ6lCDBB3n9cTxlzWmS/mnLpmw4fmqbrdXsbkETflJ9Di6vTpH5WcHuB+mM+Cy5VjOlvFpx1kBjB9jhjwvPrVW8BxuOU9sE2+2Mm3SbQwyyHUqhgZYCRa0iZ9pxx4Jmf2hmUPoWqRIewWYjfpaOgx5l00VFbow/PD/IZMirVqFjDsYWbCSTJHW+OeSMItsOGRRx2JeD8AzSGXraANwIY+l7RhueEU5BGoH+E6Z9haMH1HxGjMnbEr8jJLdkcs83tMFr5NV0u7BUW5Z6hWPSAZ/thXnKmSzdRU1GpUg3BIDdpK+b6YZ/ELqMu2pNYMDTtJ1A9D0n2xk6GfzbVlpZRKdJTd3VflFpLO0mB9TtizDknONsv8fI5w9Rr+F5IUlKpklpzsWqK0jnus/hhbm/iCkJJU1I3IdtCwSLXE3EWx5mKzupoAvNQafGWzfeYm/lpACSJ2F+mMxn1EpSo0mqJSOlSZAdubsAJk8gTYd5xXKMlXJD1JPofUuMuYNKnSDNJWEDsFiwJYxq7DC5+MZt2M5hSTMLp8OD0MAYW6swBChV5S2lVABkeY+Yn3xqfh/imo1fHakavgO1MoWMsi6hM2mAdmvGMpHWJeP0mJhvIvNt2awMIDJAmbm3rtgN+IM1Pw0CrTBgIFse5Fi5nmx9sUrV8V9QqFnPzETPTniWX4m8hWQINZF5J2kXOOckkzJulY14TwwsysWZSLAqbTHM/phonDTUMMpDbagtj/u5e+B+F5RyJQWnc2F774bnNW06y4kT90ct9ycJWZqWmJUuXfQFVpDKgGqS5uAqCxHRmNoxXlviBqi/9qypUU2psIDc7N+GNHxnNUmSCBGm5b5eceoxkMucvVEUVpLVmyVpE/wC1gZnDrTe2OUvoE49lM5VYkK6oblZHl6zBuPacMuE5dMtoITUQQb8+vpib59qdPVmkCsrQFEsY6gnf+2GnE80mZFGpQqCoqpBAGki/MT74CWugZW9j3gNTUjnq5t+WDHY4S/DVa7p7j2w8YY8LN72eVkduykrsOWLtMYpYz2xfSEicLACqHOcY3jnC6aVWZ6gQEzF5v0gY2lDbGP8AjLhNSpWVlpu4CwSqkgHvGKPG99JWUYXXasTM2UVpDVTHMQPzxTVrZQknRU+oH5Yllfgyu5PlYR1FvqSLYKyvwHU8wqOqxt5hf+mPTWHI/gpU31So5aR6jFOa4MlaNaAwbEbj+2Bc/wDFVGkCU/ekfdNvc/0nGdr/ABbmGlrIOQUfmTc4ix45PZFCD7HPE/hitQBKIHVrlHFiAIBE2J7g9MKKeZoKYenUoN28y+wMEYrofFOcfTTFao3ICf8AJxp8tk6pX/uGSp/CUFv5hF/bFMq6ZRLIo/2/ZRkawaAtanUHKTpa19mjGtdtJMc7/UDGGzHBqeoBQRJiAZFz3xtsy9kjppPt/bE+ZJqkBkcZQ9JFoOL6C/jiilT6YuzGbSijO5hVG/8ATqcSkaVir4k4ggelSZgu9QsZsACLKt2JuAJjrhHQ+IEzOYGWVGp0SY8hAY2nU0C5HQGwwtzkZqs1TxBLbLsQBsBJAOHPAuHNTcHQTUvo1CSCBuSBYch+mPU8ePGkz08blGPFDfjyLTQ06bfKuqqRewN0Hp5WPM2HXAWW+GHef2eqSXXUNesBB0NiAdz5osRi5M3SoBnrRUqGf3SG07Qzzfa8YX5z4wqVCdQK0z/+pIVYFuQBY9ycU5MnKV/JRFRiki/h/wAI5Si2rN5jxX5pSJI9C8f/AFwdnFoaT4K0aFNhB0hncg2uzEH2GM5xzhL+CKmXmpSazESXBMeVgbr0thVlOHuP9SotOOTksYn7qglfeMBbCcq0kO61KjREoVuYLimRy2EuY58sWZqjTpCmWJhxz6WH1nFFDgzVEIVkdSeRMzeJVgGAPWMX8RyRq5VBB8Sm+g9ZPL8MDNtbNjuL0HpnHzEKreRLRERHbb88E08sw3Qquwn+vXBHBcmKdFBOoxJO8n1/zbDAKGBVhI2IxDPJT/R5mTJylsxXxVxVUiijanIgkbLN/rf8cIqGRFRYbcc+Ywz498JeDUsxKGdJNz3BP3h15jFJpBQSWIG9rb4pTTVxGOXXEIyHGqlP91VjMU4jSwlgOzH8jhrl+GqqvVym7CTTmSCJtE3GMLneJyYSyrfSN/Vj1xsOD5ZgzPSOlmXVudwJBHKSCPphttakURltRkNOFfFihl8RdLDeBeenXGyy+bWoodDKtsf854wrUKeZUGsqrXgecWU25jkZ54dZDiIy1NQy+VnbVF4Plk+nP3xN5OHmrj8CsmLmtD96c49y9SDp64jTzKuupCCDzGBqlSCO2PMX7PPeh4rY+d/GfE3GaYIzABQDBI78sbI56ATvAnHzniWepM5Z30liTDKRz6iRijxovlaKMSbugQ5upF2b/kcV/tjjZmHoxGCKeXV/kqIf5sc3BXbaGjmNsej62NUZmKceXHuTpFmUajcx9cdjsNj7WFH2m+4T8PJl2DAlniJNgJ6D++G2+PMdiV7IW7ZVQpDXPTBVbM6Bqibxv/bHY7EuTs2O2Rrcc0iQn/y7emMLxb4hq5lvOQFU2Ubevc47HYZginbY9RSAqR8w9RjX8Mz1WGC1GURBjeDAgHl7Y7HYoj7kHibsV1qBZlUMRLASOmoD9cSr5YPmBTErr03mYElQAPx7k47HYbEdH22OU4gcpU0UgIXysWuXid+g9L9zg/jfAKSolWmNGsyVsQLA2tbfHY7GNjE21KxYtADa2NhwPh4zdOajEeKSjaQAZAgOD97yj8euOx2MjtC/Gk22D0aQpgILhSV/4mP0xdUtfHY7Hmy9zIJ+5g/FsqtSgwbkNQ7Ef5GPlfxZmCNKjZWK+pEGe25x2OxZ4W0U+P0LOF5cGe5jH1HhWWAqUhyMp7AE/W3447HYfk96Dv8A7EA5WrIPYsv0JGGKtqporXCkke8f0x5jsLyOkdkbV0TyzeEf3flk3A2+m2HGWzRdZIx2Ox5uTsjbtWymq58N/Q4w3FKAdSD6+hx2Ow/x/cFiFXw3w0VqyITEmCcNfiD4hq0KvgUT4aUxAjc9yeuOx2PVPSx9Nn//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transformaelmundo.files.wordpress.com/2009/09/egg.jpg?w=4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64597"/>
            <a:ext cx="3456384" cy="2904363"/>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851920" y="3645568"/>
            <a:ext cx="4968552" cy="3046988"/>
          </a:xfrm>
          <a:prstGeom prst="rect">
            <a:avLst/>
          </a:prstGeom>
        </p:spPr>
        <p:txBody>
          <a:bodyPr wrap="square">
            <a:spAutoFit/>
          </a:bodyPr>
          <a:lstStyle/>
          <a:p>
            <a:r>
              <a:rPr lang="es-CO" sz="3200" dirty="0"/>
              <a:t>Adán pecó en medio de la abundancia, mientras que Cristo en medio de la pobreza «</a:t>
            </a:r>
            <a:r>
              <a:rPr lang="es-CO" sz="3200" i="1" dirty="0"/>
              <a:t>fue tentado en todo igual que nosotros, pero sin pecado</a:t>
            </a:r>
            <a:r>
              <a:rPr lang="es-CO" sz="3200" dirty="0"/>
              <a:t>» </a:t>
            </a:r>
            <a:r>
              <a:rPr lang="es-CO" sz="3200" dirty="0">
                <a:solidFill>
                  <a:srgbClr val="FF0000"/>
                </a:solidFill>
              </a:rPr>
              <a:t>(Heb.4:15).  </a:t>
            </a:r>
          </a:p>
        </p:txBody>
      </p:sp>
      <p:pic>
        <p:nvPicPr>
          <p:cNvPr id="3078" name="Picture 6" descr="http://2.bp.blogspot.com/-761mQ72GQFE/T0kfRe25uaI/AAAAAAAACCM/5Oe37qhW_CY/s1600/Jesus+es+tentado+por+Satan+en+el+desier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3068960"/>
            <a:ext cx="3113598" cy="3623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810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078"/>
                                        </p:tgtEl>
                                        <p:attrNameLst>
                                          <p:attrName>style.visibility</p:attrName>
                                        </p:attrNameLst>
                                      </p:cBhvr>
                                      <p:to>
                                        <p:strVal val="visible"/>
                                      </p:to>
                                    </p:set>
                                    <p:animEffect transition="in" filter="circle(in)">
                                      <p:cBhvr>
                                        <p:cTn id="15" dur="2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194920" cy="3456384"/>
          </a:xfrm>
        </p:spPr>
        <p:txBody>
          <a:bodyPr>
            <a:normAutofit fontScale="92500"/>
          </a:bodyPr>
          <a:lstStyle/>
          <a:p>
            <a:pPr marL="0" indent="0" algn="ctr">
              <a:buNone/>
            </a:pPr>
            <a:r>
              <a:rPr lang="es-CO" dirty="0" smtClean="0"/>
              <a:t>El plan de Dios a través del Evangelio es que, si aceptamos a Jesús como nuestro Salvador, en el proceso de la santificación paso a paso nos regresará a su imagen y semejanza como lo fue Adán en el Edén.</a:t>
            </a:r>
          </a:p>
        </p:txBody>
      </p:sp>
      <p:pic>
        <p:nvPicPr>
          <p:cNvPr id="4" name="Picture 4" descr="http://t2.gstatic.com/images?q=tbn:ANd9GcRNhD0FVP8PUkKCeUsM18OvwHuN9Al2dOcsLIFkNO8hwyp9l_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2191"/>
            <a:ext cx="3168352" cy="345881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392488" y="4077072"/>
            <a:ext cx="4572000" cy="2677656"/>
          </a:xfrm>
          <a:prstGeom prst="rect">
            <a:avLst/>
          </a:prstGeom>
        </p:spPr>
        <p:txBody>
          <a:bodyPr>
            <a:spAutoFit/>
          </a:bodyPr>
          <a:lstStyle/>
          <a:p>
            <a:pPr algn="ctr"/>
            <a:r>
              <a:rPr lang="es-CO" sz="2800" dirty="0"/>
              <a:t>Por eso nos dice: «</a:t>
            </a:r>
            <a:r>
              <a:rPr lang="es-CO" sz="2800" b="1" i="1" dirty="0"/>
              <a:t>vosotros os santificaréis; y seréis santos, porque yo soy santo</a:t>
            </a:r>
            <a:r>
              <a:rPr lang="es-CO" sz="2800" dirty="0"/>
              <a:t>» </a:t>
            </a:r>
            <a:r>
              <a:rPr lang="es-CO" sz="2800" dirty="0">
                <a:solidFill>
                  <a:srgbClr val="FF0000"/>
                </a:solidFill>
              </a:rPr>
              <a:t>(Lev.11:44)</a:t>
            </a:r>
            <a:r>
              <a:rPr lang="es-CO" sz="2800" dirty="0"/>
              <a:t>, ya que »</a:t>
            </a:r>
            <a:r>
              <a:rPr lang="es-CO" sz="2800" b="1" i="1" dirty="0"/>
              <a:t>sin santidad .. nadie verá al Señor</a:t>
            </a:r>
            <a:r>
              <a:rPr lang="es-CO" sz="2800" b="1" dirty="0"/>
              <a:t>»</a:t>
            </a:r>
            <a:r>
              <a:rPr lang="es-CO" sz="2800" dirty="0"/>
              <a:t>. </a:t>
            </a:r>
            <a:r>
              <a:rPr lang="es-CO" sz="2800" dirty="0">
                <a:solidFill>
                  <a:srgbClr val="FF0000"/>
                </a:solidFill>
              </a:rPr>
              <a:t>(Heb. 12:14).  </a:t>
            </a:r>
          </a:p>
        </p:txBody>
      </p:sp>
      <p:pic>
        <p:nvPicPr>
          <p:cNvPr id="1026" name="Picture 2" descr="http://t3.gstatic.com/images?q=tbn:ANd9GcTGw19IEhpMACYTiZ8szn8o9-Uenk9Rlzdhr6ne88oQkt5W4cS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933056"/>
            <a:ext cx="3924944" cy="2657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60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i="1" dirty="0" smtClean="0">
                <a:solidFill>
                  <a:srgbClr val="FF0000"/>
                </a:solidFill>
                <a:latin typeface="Agency FB" pitchFamily="34" charset="0"/>
              </a:rPr>
              <a:t>¿Cuál es el secreto para que usted y yo permanezcamos en santidad?</a:t>
            </a:r>
            <a:endParaRPr lang="es-CO" sz="3600"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216732"/>
          </a:xfrm>
        </p:spPr>
        <p:txBody>
          <a:bodyPr/>
          <a:lstStyle/>
          <a:p>
            <a:pPr marL="0" indent="0" algn="ctr">
              <a:buNone/>
            </a:pPr>
            <a:r>
              <a:rPr lang="es-CO" dirty="0" smtClean="0">
                <a:solidFill>
                  <a:srgbClr val="FF0000"/>
                </a:solidFill>
              </a:rPr>
              <a:t>Heb.12:2</a:t>
            </a:r>
            <a:r>
              <a:rPr lang="es-CO" dirty="0" smtClean="0"/>
              <a:t>. </a:t>
            </a:r>
            <a:r>
              <a:rPr lang="es-CO" i="1" dirty="0"/>
              <a:t>P</a:t>
            </a:r>
            <a:r>
              <a:rPr lang="es-CO" i="1" dirty="0" smtClean="0"/>
              <a:t>uestos </a:t>
            </a:r>
            <a:r>
              <a:rPr lang="es-CO" i="1" dirty="0"/>
              <a:t>los ojos en Jesús, el autor y consumador de la </a:t>
            </a:r>
            <a:r>
              <a:rPr lang="es-CO" i="1" dirty="0" smtClean="0"/>
              <a:t>fe.</a:t>
            </a:r>
          </a:p>
        </p:txBody>
      </p:sp>
      <p:pic>
        <p:nvPicPr>
          <p:cNvPr id="4" name="Picture 2" descr="http://2.bp.blogspot.com/_DOpAyO01bYc/RbvzW1QZyjI/AAAAAAAAADA/QmFVVJ_Ks6s/s200/Creci%C3%B3n+de+Ad%C3%A1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636912"/>
            <a:ext cx="3342080" cy="403244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0" y="2652075"/>
            <a:ext cx="2699792" cy="1938992"/>
          </a:xfrm>
          <a:prstGeom prst="rect">
            <a:avLst/>
          </a:prstGeom>
        </p:spPr>
        <p:txBody>
          <a:bodyPr wrap="square">
            <a:spAutoFit/>
          </a:bodyPr>
          <a:lstStyle/>
          <a:p>
            <a:pPr algn="ctr"/>
            <a:r>
              <a:rPr lang="es-CO" sz="2400" b="1" dirty="0"/>
              <a:t>Cristo nunca pecó, porque cada día mantenía su mirada puesta en su Padre Celestial.</a:t>
            </a:r>
          </a:p>
        </p:txBody>
      </p:sp>
      <p:pic>
        <p:nvPicPr>
          <p:cNvPr id="8" name="Picture 2" descr="http://static.globered.com/images/users/75723/20100717010457000004053500000757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591066"/>
            <a:ext cx="2520280" cy="2266933"/>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6185888" y="2498186"/>
            <a:ext cx="3108928" cy="2246769"/>
          </a:xfrm>
          <a:prstGeom prst="rect">
            <a:avLst/>
          </a:prstGeom>
        </p:spPr>
        <p:txBody>
          <a:bodyPr wrap="square">
            <a:spAutoFit/>
          </a:bodyPr>
          <a:lstStyle/>
          <a:p>
            <a:pPr algn="ctr"/>
            <a:r>
              <a:rPr lang="es-CO" sz="2000" b="1" dirty="0"/>
              <a:t>De la misma forma, nosotros también tenemos la posibilidad de permanecer en santidad, si mantenemos nuestros ojos fijos en Jesús, nuestro Salvador.</a:t>
            </a:r>
          </a:p>
        </p:txBody>
      </p:sp>
      <p:pic>
        <p:nvPicPr>
          <p:cNvPr id="10" name="Picture 4" descr="http://t0.gstatic.com/images?q=tbn:ANd9GcQKcG4HF3Ahw19H2jkt9yR8TMlParRvWskyTVpd4aSxHSkTKb_TX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4653136"/>
            <a:ext cx="2448272"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740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2000"/>
                                        <p:tgtEl>
                                          <p:spTgt spid="3">
                                            <p:txEl>
                                              <p:pRg st="0" end="0"/>
                                            </p:txEl>
                                          </p:spTgt>
                                        </p:tgtEl>
                                      </p:cBhvr>
                                    </p:animEffect>
                                    <p:anim calcmode="lin" valueType="num">
                                      <p:cBhvr>
                                        <p:cTn id="2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down)">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a:tile tx="0" ty="0" sx="100000" sy="100000" flip="none" algn="tl"/>
          </a:blipFill>
        </p:spPr>
        <p:txBody>
          <a:bodyPr>
            <a:normAutofit lnSpcReduction="10000"/>
          </a:bodyPr>
          <a:lstStyle/>
          <a:p>
            <a:pPr marL="0" indent="0" algn="ctr">
              <a:buNone/>
            </a:pPr>
            <a:r>
              <a:rPr lang="es-CO" dirty="0">
                <a:solidFill>
                  <a:srgbClr val="FF0000"/>
                </a:solidFill>
              </a:rPr>
              <a:t>Eva permaneció en santidad mientras </a:t>
            </a:r>
            <a:r>
              <a:rPr lang="es-CO" dirty="0" smtClean="0">
                <a:solidFill>
                  <a:srgbClr val="FF0000"/>
                </a:solidFill>
              </a:rPr>
              <a:t>permaneció contemplando a su Creador,  cuando fijó su vista en los benecitos que obtendría comiendo del fruto prohíbo pecó.</a:t>
            </a:r>
          </a:p>
          <a:p>
            <a:pPr marL="0" indent="0" algn="ctr">
              <a:buNone/>
            </a:pPr>
            <a:r>
              <a:rPr lang="es-CO" dirty="0" smtClean="0">
                <a:solidFill>
                  <a:srgbClr val="FF0000"/>
                </a:solidFill>
              </a:rPr>
              <a:t> </a:t>
            </a:r>
          </a:p>
          <a:p>
            <a:pPr marL="0" indent="0" algn="ctr">
              <a:buNone/>
            </a:pPr>
            <a:r>
              <a:rPr lang="es-CO" dirty="0" smtClean="0">
                <a:solidFill>
                  <a:srgbClr val="FF0000"/>
                </a:solidFill>
              </a:rPr>
              <a:t>De la misma Adán </a:t>
            </a:r>
            <a:r>
              <a:rPr lang="es-CO" dirty="0">
                <a:solidFill>
                  <a:srgbClr val="FF0000"/>
                </a:solidFill>
              </a:rPr>
              <a:t>permaneció en santidad </a:t>
            </a:r>
            <a:r>
              <a:rPr lang="es-CO" dirty="0" smtClean="0">
                <a:solidFill>
                  <a:srgbClr val="FF0000"/>
                </a:solidFill>
              </a:rPr>
              <a:t> durante </a:t>
            </a:r>
            <a:r>
              <a:rPr lang="es-CO" dirty="0">
                <a:solidFill>
                  <a:srgbClr val="FF0000"/>
                </a:solidFill>
              </a:rPr>
              <a:t>33 años y medio, todo el tiempo que mantuvo su vista puesta en su Creador, en el momento que dejo de </a:t>
            </a:r>
            <a:r>
              <a:rPr lang="es-CO" dirty="0" smtClean="0">
                <a:solidFill>
                  <a:srgbClr val="FF0000"/>
                </a:solidFill>
              </a:rPr>
              <a:t>contemplarlo y fijo su mirada en su esposa, el amor hacía ella lo condujo a comer también del fruto que Dios le había prohibido y cayó </a:t>
            </a:r>
            <a:r>
              <a:rPr lang="es-CO" dirty="0">
                <a:solidFill>
                  <a:srgbClr val="FF0000"/>
                </a:solidFill>
              </a:rPr>
              <a:t>en pecado. </a:t>
            </a:r>
            <a:endParaRPr lang="es-CO" dirty="0" smtClean="0">
              <a:solidFill>
                <a:srgbClr val="FF0000"/>
              </a:solidFill>
            </a:endParaRPr>
          </a:p>
          <a:p>
            <a:pPr marL="0" indent="0" algn="ctr">
              <a:buNone/>
            </a:pPr>
            <a:r>
              <a:rPr lang="es-CO" b="1" dirty="0" smtClean="0"/>
              <a:t>¡Que Dios le bendiga es mi deseo y oración!</a:t>
            </a:r>
            <a:endParaRPr lang="es-CO" b="1" dirty="0"/>
          </a:p>
          <a:p>
            <a:endParaRPr lang="es-CO" dirty="0"/>
          </a:p>
        </p:txBody>
      </p:sp>
    </p:spTree>
    <p:extLst>
      <p:ext uri="{BB962C8B-B14F-4D97-AF65-F5344CB8AC3E}">
        <p14:creationId xmlns:p14="http://schemas.microsoft.com/office/powerpoint/2010/main" val="637121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836</TotalTime>
  <Words>1266</Words>
  <Application>Microsoft Office PowerPoint</Application>
  <PresentationFormat>Presentación en pantalla (4:3)</PresentationFormat>
  <Paragraphs>65</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sucedió 4000 años después de la creación del mundo?</vt:lpstr>
      <vt:lpstr>¿Qué sucedió 4000 años después de que Adán pecara?</vt:lpstr>
      <vt:lpstr>Presentación de PowerPoint</vt:lpstr>
      <vt:lpstr>Miremos la siguiente similitud entre Cristo y Adán con estos dos periodos. </vt:lpstr>
      <vt:lpstr>Miremos otra grafica</vt:lpstr>
      <vt:lpstr>Presentación de PowerPoint</vt:lpstr>
      <vt:lpstr>Presentación de PowerPoint</vt:lpstr>
      <vt:lpstr>Presentación de PowerPoint</vt:lpstr>
      <vt:lpstr>¿Cuál es el secreto para que usted y yo permanezcamos en santidad?</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¿cuántos años permaneció adán en santidad?</dc:title>
  <dc:creator>FAMILIA FIERRO CH</dc:creator>
  <cp:lastModifiedBy>FAMILIA FIERRO CH</cp:lastModifiedBy>
  <cp:revision>108</cp:revision>
  <dcterms:created xsi:type="dcterms:W3CDTF">2012-12-21T22:43:21Z</dcterms:created>
  <dcterms:modified xsi:type="dcterms:W3CDTF">2013-12-21T08:30:10Z</dcterms:modified>
</cp:coreProperties>
</file>